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90" r:id="rId4"/>
    <p:sldId id="300" r:id="rId5"/>
    <p:sldId id="291" r:id="rId6"/>
    <p:sldId id="311" r:id="rId7"/>
    <p:sldId id="289" r:id="rId8"/>
    <p:sldId id="312" r:id="rId9"/>
    <p:sldId id="286" r:id="rId10"/>
    <p:sldId id="293" r:id="rId11"/>
    <p:sldId id="321" r:id="rId12"/>
    <p:sldId id="314" r:id="rId13"/>
    <p:sldId id="317" r:id="rId14"/>
    <p:sldId id="320" r:id="rId15"/>
    <p:sldId id="318" r:id="rId16"/>
    <p:sldId id="319" r:id="rId17"/>
    <p:sldId id="316" r:id="rId18"/>
    <p:sldId id="287" r:id="rId19"/>
    <p:sldId id="323" r:id="rId20"/>
    <p:sldId id="322" r:id="rId21"/>
    <p:sldId id="279" r:id="rId22"/>
    <p:sldId id="313" r:id="rId23"/>
    <p:sldId id="315" r:id="rId24"/>
    <p:sldId id="288" r:id="rId25"/>
    <p:sldId id="273" r:id="rId26"/>
    <p:sldId id="272" r:id="rId27"/>
    <p:sldId id="324" r:id="rId28"/>
    <p:sldId id="264" r:id="rId29"/>
    <p:sldId id="310" r:id="rId30"/>
  </p:sldIdLst>
  <p:sldSz cx="12192000" cy="6858000"/>
  <p:notesSz cx="6858000" cy="9144000"/>
  <p:embeddedFontLst>
    <p:embeddedFont>
      <p:font typeface="Abadi" panose="020B0604020104020204" pitchFamily="34" charset="0"/>
      <p:regular r:id="rId32"/>
    </p:embeddedFont>
    <p:embeddedFont>
      <p:font typeface="Aharoni" panose="02010803020104030203" pitchFamily="2" charset="-79"/>
      <p:bold r:id="rId33"/>
    </p:embeddedFont>
    <p:embeddedFont>
      <p:font typeface="Arial Rounded MT Bold" panose="020F0704030504030204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Tahoma" panose="020B0604030504040204" pitchFamily="34" charset="0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휴먼둥근헤드라인" panose="0203050400010101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 재신" initials="임재" lastIdx="1" clrIdx="0">
    <p:extLst>
      <p:ext uri="{19B8F6BF-5375-455C-9EA6-DF929625EA0E}">
        <p15:presenceInfo xmlns:p15="http://schemas.microsoft.com/office/powerpoint/2012/main" userId="8f169f6101fd4b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8EF"/>
    <a:srgbClr val="505F88"/>
    <a:srgbClr val="49678A"/>
    <a:srgbClr val="EDF2F9"/>
    <a:srgbClr val="3E7593"/>
    <a:srgbClr val="595180"/>
    <a:srgbClr val="4B658A"/>
    <a:srgbClr val="595959"/>
    <a:srgbClr val="77777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1" autoAdjust="0"/>
    <p:restoredTop sz="85830" autoAdjust="0"/>
  </p:normalViewPr>
  <p:slideViewPr>
    <p:cSldViewPr>
      <p:cViewPr varScale="1">
        <p:scale>
          <a:sx n="53" d="100"/>
          <a:sy n="53" d="100"/>
        </p:scale>
        <p:origin x="148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노인인구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dPt>
            <c:idx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66A-494A-9DA8-7C468F450282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66A-494A-9DA8-7C468F450282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66A-494A-9DA8-7C468F450282}"/>
              </c:ext>
            </c:extLst>
          </c:dPt>
          <c:dLbls>
            <c:dLbl>
              <c:idx val="0"/>
              <c:layout>
                <c:manualLayout>
                  <c:x val="6.6765932578740042E-2"/>
                  <c:y val="5.859466913172557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1" i="0" u="none" strike="noStrike" kern="1200" spc="0" baseline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2400" dirty="0"/>
                      <a:t>Dementia</a:t>
                    </a:r>
                    <a:r>
                      <a:rPr lang="en-US" altLang="ko-KR" sz="2400" baseline="0" dirty="0"/>
                      <a:t> patient
</a:t>
                    </a:r>
                    <a:fld id="{23044EE8-B98F-402B-8CA4-24810E777906}" type="PERCENTAGE">
                      <a:rPr lang="en-US" altLang="ko-KR" sz="2400" baseline="0"/>
                      <a:pPr>
                        <a:defRPr sz="1600">
                          <a:solidFill>
                            <a:srgbClr val="7030A0"/>
                          </a:solidFill>
                        </a:defRPr>
                      </a:pPr>
                      <a:t>[백분율]</a:t>
                    </a:fld>
                    <a:endParaRPr lang="en-US" altLang="ko-KR" sz="2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rgbClr val="7030A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088754921259839"/>
                      <c:h val="0.2729999832062017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66A-494A-9DA8-7C468F450282}"/>
                </c:ext>
              </c:extLst>
            </c:dLbl>
            <c:dLbl>
              <c:idx val="1"/>
              <c:layout>
                <c:manualLayout>
                  <c:x val="0"/>
                  <c:y val="0.451171847245826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1" i="0" u="none" strike="noStrike" kern="1200" spc="0" baseline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2400" baseline="0" dirty="0"/>
                      <a:t>Mild dementia
</a:t>
                    </a:r>
                    <a:fld id="{F69092FD-2DAD-4379-9C4B-03F9521705DC}" type="PERCENTAGE">
                      <a:rPr lang="en-US" altLang="ko-KR" sz="2400" baseline="0" dirty="0"/>
                      <a:pPr>
                        <a:defRPr sz="1600">
                          <a:solidFill>
                            <a:schemeClr val="accent6">
                              <a:lumMod val="75000"/>
                            </a:schemeClr>
                          </a:solidFill>
                        </a:defRPr>
                      </a:pPr>
                      <a:t>[백분율]</a:t>
                    </a:fld>
                    <a:endParaRPr lang="en-US" altLang="ko-KR" sz="2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6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703124999999998"/>
                      <c:h val="0.3819843515019468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66A-494A-9DA8-7C468F450282}"/>
                </c:ext>
              </c:extLst>
            </c:dLbl>
            <c:dLbl>
              <c:idx val="2"/>
              <c:layout>
                <c:manualLayout>
                  <c:x val="-6.4062500000000008E-2"/>
                  <c:y val="-2.343749855822474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spc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928AE63-C849-427A-811F-66604100BD47}" type="CATEGORYNAME">
                      <a:rPr lang="en-US" altLang="ko-KR" sz="2400" smtClean="0"/>
                      <a:pPr>
                        <a:defRPr sz="1600">
                          <a:solidFill>
                            <a:schemeClr val="tx1"/>
                          </a:solidFill>
                        </a:defRPr>
                      </a:pPr>
                      <a:t>[범주 이름]</a:t>
                    </a:fld>
                    <a:r>
                      <a:rPr lang="en-US" altLang="ko-KR" sz="2400" baseline="0" dirty="0"/>
                      <a:t>
</a:t>
                    </a:r>
                    <a:fld id="{63ADCFC4-BF5E-44B3-9987-14B65747F595}" type="PERCENTAGE">
                      <a:rPr lang="en-US" altLang="ko-KR" sz="2400" baseline="0"/>
                      <a:pPr>
                        <a:defRPr sz="1600">
                          <a:solidFill>
                            <a:schemeClr val="tx1"/>
                          </a:solidFill>
                        </a:defRPr>
                      </a:pPr>
                      <a:t>[백분율]</a:t>
                    </a:fld>
                    <a:endParaRPr lang="en-US" altLang="ko-KR" sz="2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66A-494A-9DA8-7C468F4502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57150" cap="flat" cmpd="sng" algn="ctr">
                  <a:solidFill>
                    <a:schemeClr val="bg1">
                      <a:lumMod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 patient with dementia</c:v>
                </c:pt>
                <c:pt idx="1">
                  <c:v>Patients with mild cognitive impairment</c:v>
                </c:pt>
                <c:pt idx="2">
                  <c:v>Normal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661707</c:v>
                </c:pt>
                <c:pt idx="1">
                  <c:v>1521835</c:v>
                </c:pt>
                <c:pt idx="2">
                  <c:v>4597617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6A-494A-9DA8-7C468F450282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91289370078738"/>
          <c:y val="0.16711527023159017"/>
          <c:w val="0.78889960629921263"/>
          <c:h val="0.7361681387691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Korea</c:v>
                </c:pt>
              </c:strCache>
            </c:strRef>
          </c:tx>
          <c:spPr>
            <a:ln w="34925" cap="rnd">
              <a:solidFill>
                <a:srgbClr val="A8000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2030</c:v>
                </c:pt>
                <c:pt idx="2">
                  <c:v>2050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201</c:v>
                </c:pt>
                <c:pt idx="1">
                  <c:v>442</c:v>
                </c:pt>
                <c:pt idx="2">
                  <c:v>944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44-478C-8937-FAB967ECE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8434760"/>
        <c:axId val="408431152"/>
      </c:lineChart>
      <c:catAx>
        <c:axId val="408434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8431152"/>
        <c:crosses val="autoZero"/>
        <c:auto val="1"/>
        <c:lblAlgn val="ctr"/>
        <c:lblOffset val="100"/>
        <c:noMultiLvlLbl val="0"/>
      </c:catAx>
      <c:valAx>
        <c:axId val="408431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8434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 w="3810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r>
              <a:rPr lang="en-US"/>
              <a:t>Score</a:t>
            </a:r>
          </a:p>
        </c:rich>
      </c:tx>
      <c:layout>
        <c:manualLayout>
          <c:xMode val="edge"/>
          <c:yMode val="edge"/>
          <c:x val="9.1054379921259761E-3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1274839194112524E-2"/>
          <c:y val="0.11521302194801784"/>
          <c:w val="0.92872514763779523"/>
          <c:h val="0.77239863604831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Twenties</c:v>
                </c:pt>
                <c:pt idx="1">
                  <c:v>Fifties</c:v>
                </c:pt>
                <c:pt idx="2">
                  <c:v>Elderly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</c:v>
                </c:pt>
                <c:pt idx="1">
                  <c:v>21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0A-4037-9065-01C11062CD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801376"/>
        <c:axId val="169809248"/>
      </c:barChart>
      <c:catAx>
        <c:axId val="16980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ko-KR"/>
          </a:p>
        </c:txPr>
        <c:crossAx val="169809248"/>
        <c:crosses val="autoZero"/>
        <c:auto val="1"/>
        <c:lblAlgn val="ctr"/>
        <c:lblOffset val="100"/>
        <c:noMultiLvlLbl val="0"/>
      </c:catAx>
      <c:valAx>
        <c:axId val="169809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ko-KR"/>
          </a:p>
        </c:txPr>
        <c:crossAx val="16980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503358759842515"/>
          <c:y val="6.7736585400062388E-2"/>
          <c:w val="8.3057824803149605E-2"/>
          <c:h val="5.101346881068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="1">
          <a:latin typeface="Abadi" panose="020B06040201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0.26274</cdr:x>
      <cdr:y>0.15015</cdr:y>
    </cdr:from>
    <cdr:to>
      <cdr:x>0.73282</cdr:x>
      <cdr:y>0.85872</cdr:y>
    </cdr:to>
    <cdr:sp macro="" textlink="">
      <cdr:nvSpPr>
        <cdr:cNvPr id="2" name="타원 1">
          <a:extLst xmlns:a="http://schemas.openxmlformats.org/drawingml/2006/main">
            <a:ext uri="{FF2B5EF4-FFF2-40B4-BE49-F238E27FC236}">
              <a16:creationId xmlns:a16="http://schemas.microsoft.com/office/drawing/2014/main" id="{AAEAEFD4-EB16-4DF5-8C50-B2246A8DE887}"/>
            </a:ext>
          </a:extLst>
        </cdr:cNvPr>
        <cdr:cNvSpPr/>
      </cdr:nvSpPr>
      <cdr:spPr>
        <a:xfrm xmlns:a="http://schemas.openxmlformats.org/drawingml/2006/main">
          <a:off x="2135560" y="813624"/>
          <a:ext cx="3820784" cy="383951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>
            <a:lumMod val="50000"/>
            <a:alpha val="35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E262A-9423-49B1-B1A8-3F2A285FC320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63848-BD94-4EA6-A0FB-BF2EC6165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0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발표자 </a:t>
            </a:r>
            <a:r>
              <a:rPr lang="ko-KR" altLang="en-US" dirty="0" err="1"/>
              <a:t>임재신입니다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72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점수 구성은 기본적으로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셋트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test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구성되어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분야는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지남력과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기억력과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언어력과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계산력 파트를 다루었고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CDT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경우는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3set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결과가 정상으로 나왔을 때 시행할 수 있게 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79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메인화면인데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검사보기를 누르면 검사보기 가 시작되고</a:t>
            </a:r>
            <a:endParaRPr lang="en-US" altLang="ko-KR" dirty="0"/>
          </a:p>
          <a:p>
            <a:r>
              <a:rPr lang="ko-KR" altLang="en-US" dirty="0"/>
              <a:t>밑에 있는 지도는 현 위치를 나타내고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094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선택과집중</a:t>
            </a:r>
            <a:r>
              <a:rPr lang="en-US" altLang="ko-KR" dirty="0"/>
              <a:t>!!!!!!!!!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62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선택과집중</a:t>
            </a:r>
            <a:r>
              <a:rPr lang="en-US" altLang="ko-KR" dirty="0"/>
              <a:t>!!!!!!!!!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816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선택과집중</a:t>
            </a:r>
            <a:r>
              <a:rPr lang="en-US" altLang="ko-KR" dirty="0"/>
              <a:t>!!!!!!!!!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99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선택과집중</a:t>
            </a:r>
            <a:r>
              <a:rPr lang="en-US" altLang="ko-KR" dirty="0"/>
              <a:t>!!!!!!!!!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021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테스트의 마지막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테스트가 아직 진행중이라면 다음같이 알람 설정을 하거나 바로 시험을 치를 수 있도록 되어있고</a:t>
            </a:r>
            <a:endParaRPr lang="en-US" altLang="ko-KR" dirty="0"/>
          </a:p>
          <a:p>
            <a:r>
              <a:rPr lang="ko-KR" altLang="en-US" dirty="0"/>
              <a:t>마지막에는 치매 결과와 결과 그래프들이 나와있습니다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68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27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Fiilenbaum</a:t>
            </a:r>
            <a:r>
              <a:rPr lang="ko-KR" altLang="en-US" dirty="0"/>
              <a:t>의 논문에 의하면 무응답을 </a:t>
            </a:r>
            <a:r>
              <a:rPr lang="en-US" altLang="ko-KR" dirty="0"/>
              <a:t>error</a:t>
            </a:r>
            <a:r>
              <a:rPr lang="ko-KR" altLang="en-US" dirty="0"/>
              <a:t>로 처리한 경우와 </a:t>
            </a:r>
            <a:r>
              <a:rPr lang="en-US" altLang="ko-KR" dirty="0"/>
              <a:t>correct</a:t>
            </a:r>
            <a:r>
              <a:rPr lang="ko-KR" altLang="en-US" dirty="0"/>
              <a:t>로 처리한 경우를 비교해보았는데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correct</a:t>
            </a:r>
            <a:r>
              <a:rPr lang="ko-KR" altLang="en-US" dirty="0"/>
              <a:t>로 </a:t>
            </a:r>
            <a:r>
              <a:rPr lang="ko-KR" altLang="en-US" dirty="0" err="1"/>
              <a:t>처리한경우가</a:t>
            </a:r>
            <a:r>
              <a:rPr lang="ko-KR" altLang="en-US" dirty="0"/>
              <a:t> 인지 손상 환자라고 판단한 정확도가 </a:t>
            </a:r>
            <a:r>
              <a:rPr lang="en-US" altLang="ko-KR" dirty="0"/>
              <a:t>80%</a:t>
            </a:r>
            <a:r>
              <a:rPr lang="ko-KR" altLang="en-US" dirty="0"/>
              <a:t>로 더 정확하기 때문에 무응답을 </a:t>
            </a:r>
            <a:r>
              <a:rPr lang="en-US" altLang="ko-KR" dirty="0"/>
              <a:t>error</a:t>
            </a:r>
            <a:r>
              <a:rPr lang="ko-KR" altLang="en-US" dirty="0"/>
              <a:t>로 처리하기로 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55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CDT </a:t>
            </a:r>
            <a:r>
              <a:rPr lang="ko-KR" altLang="en-US" dirty="0"/>
              <a:t>구현에서</a:t>
            </a:r>
            <a:r>
              <a:rPr lang="en-US" altLang="ko-KR" dirty="0"/>
              <a:t>, 12</a:t>
            </a:r>
            <a:r>
              <a:rPr lang="ko-KR" altLang="en-US" dirty="0"/>
              <a:t>시 정각을 그려라 라는 문제면</a:t>
            </a:r>
            <a:r>
              <a:rPr lang="en-US" altLang="ko-KR" dirty="0"/>
              <a:t>, 2</a:t>
            </a:r>
            <a:r>
              <a:rPr lang="ko-KR" altLang="en-US" dirty="0"/>
              <a:t>개의 라인이 존재하면 </a:t>
            </a:r>
            <a:r>
              <a:rPr lang="en-US" altLang="ko-KR" dirty="0"/>
              <a:t>+2</a:t>
            </a:r>
            <a:r>
              <a:rPr lang="ko-KR" altLang="en-US" dirty="0"/>
              <a:t>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 전체부분에서 분침의 길이가 </a:t>
            </a:r>
            <a:r>
              <a:rPr lang="en-US" altLang="ko-KR" dirty="0"/>
              <a:t>total/4</a:t>
            </a:r>
            <a:r>
              <a:rPr lang="ko-KR" altLang="en-US" dirty="0"/>
              <a:t>보다 크면 </a:t>
            </a:r>
            <a:r>
              <a:rPr lang="en-US" altLang="ko-KR" dirty="0"/>
              <a:t>+1</a:t>
            </a:r>
            <a:r>
              <a:rPr lang="ko-KR" altLang="en-US" dirty="0"/>
              <a:t>점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노란 </a:t>
            </a:r>
            <a:r>
              <a:rPr lang="en-US" altLang="ko-KR" dirty="0"/>
              <a:t>area</a:t>
            </a:r>
            <a:r>
              <a:rPr lang="ko-KR" altLang="en-US" dirty="0"/>
              <a:t>에 들어가면 기본적으로 초침</a:t>
            </a:r>
            <a:r>
              <a:rPr lang="en-US" altLang="ko-KR" dirty="0"/>
              <a:t>, </a:t>
            </a:r>
            <a:r>
              <a:rPr lang="ko-KR" altLang="en-US" dirty="0"/>
              <a:t>분침 각각 </a:t>
            </a:r>
            <a:r>
              <a:rPr lang="en-US" altLang="ko-KR" dirty="0"/>
              <a:t>+1</a:t>
            </a:r>
            <a:r>
              <a:rPr lang="ko-KR" altLang="en-US" dirty="0"/>
              <a:t>점 더 좁은 </a:t>
            </a:r>
            <a:r>
              <a:rPr lang="en-US" altLang="ko-KR" dirty="0"/>
              <a:t>area</a:t>
            </a:r>
            <a:r>
              <a:rPr lang="ko-KR" altLang="en-US" dirty="0"/>
              <a:t>인 빨간 </a:t>
            </a:r>
            <a:r>
              <a:rPr lang="en-US" altLang="ko-KR" dirty="0"/>
              <a:t>area</a:t>
            </a:r>
            <a:r>
              <a:rPr lang="ko-KR" altLang="en-US" dirty="0"/>
              <a:t>에 들어가면 </a:t>
            </a:r>
            <a:r>
              <a:rPr lang="en-US" altLang="ko-KR" dirty="0"/>
              <a:t>+1</a:t>
            </a:r>
            <a:r>
              <a:rPr lang="ko-KR" altLang="en-US" dirty="0" err="1"/>
              <a:t>점씩을</a:t>
            </a:r>
            <a:r>
              <a:rPr lang="ko-KR" altLang="en-US" dirty="0"/>
              <a:t> 더 해줘서 정확도를 올렸습니다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34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프로그램의 </a:t>
            </a:r>
            <a:r>
              <a:rPr lang="en-US" altLang="ko-KR" dirty="0" err="1"/>
              <a:t>motivatio</a:t>
            </a:r>
            <a:r>
              <a:rPr lang="ko-KR" altLang="en-US" dirty="0"/>
              <a:t>과 컨텐츠와 데모</a:t>
            </a:r>
            <a:r>
              <a:rPr lang="en-US" altLang="ko-KR" dirty="0"/>
              <a:t>, </a:t>
            </a:r>
            <a:r>
              <a:rPr lang="ko-KR" altLang="en-US" dirty="0"/>
              <a:t>저희 프로그램의 전략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와 </a:t>
            </a:r>
            <a:r>
              <a:rPr lang="en-US" altLang="ko-KR" dirty="0"/>
              <a:t>evaluation</a:t>
            </a:r>
            <a:r>
              <a:rPr lang="ko-KR" altLang="en-US" dirty="0"/>
              <a:t> 순으로 발표하겠습니다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0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이름과 주소와 프로필사진을 다른 </a:t>
            </a:r>
            <a:r>
              <a:rPr lang="en-US" altLang="ko-KR" dirty="0"/>
              <a:t>inspector</a:t>
            </a:r>
            <a:r>
              <a:rPr lang="ko-KR" altLang="en-US" dirty="0"/>
              <a:t>에서 문제를 따오기 때문에 </a:t>
            </a:r>
            <a:r>
              <a:rPr lang="en-US" altLang="ko-KR" dirty="0"/>
              <a:t>variety</a:t>
            </a:r>
            <a:r>
              <a:rPr lang="ko-KR" altLang="en-US" dirty="0"/>
              <a:t>와 </a:t>
            </a:r>
            <a:r>
              <a:rPr lang="en-US" altLang="ko-KR" dirty="0"/>
              <a:t>reality</a:t>
            </a:r>
            <a:r>
              <a:rPr lang="ko-KR" altLang="en-US" dirty="0"/>
              <a:t>를 향상 시켰고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파이어 베이스를 통해 보호자가 검사자의 테스트 점수를 볼 수 있게 하는 </a:t>
            </a:r>
            <a:r>
              <a:rPr lang="en-US" altLang="ko-KR" dirty="0"/>
              <a:t>manager system</a:t>
            </a:r>
            <a:r>
              <a:rPr lang="ko-KR" altLang="en-US" dirty="0"/>
              <a:t>까지 구축했습니다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78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880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00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73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중앙치매센터에서</a:t>
            </a:r>
            <a:r>
              <a:rPr lang="ko-KR" altLang="en-US" dirty="0"/>
              <a:t> 조사한 결과</a:t>
            </a:r>
            <a:r>
              <a:rPr lang="en-US" altLang="ko-KR" dirty="0"/>
              <a:t> , </a:t>
            </a:r>
            <a:r>
              <a:rPr lang="ko-KR" altLang="en-US" dirty="0"/>
              <a:t>국내 노인 인구 </a:t>
            </a:r>
            <a:r>
              <a:rPr lang="en-US" altLang="ko-KR" dirty="0"/>
              <a:t>678</a:t>
            </a:r>
            <a:r>
              <a:rPr lang="ko-KR" altLang="en-US" dirty="0" err="1"/>
              <a:t>만명중</a:t>
            </a:r>
            <a:r>
              <a:rPr lang="ko-KR" altLang="en-US" dirty="0"/>
              <a:t> 치매로 판단된 노인의 수는 무려 </a:t>
            </a:r>
            <a:r>
              <a:rPr lang="en-US" altLang="ko-KR" dirty="0"/>
              <a:t>32</a:t>
            </a:r>
            <a:r>
              <a:rPr lang="ko-KR" altLang="en-US" dirty="0" err="1"/>
              <a:t>퍼로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대략 </a:t>
            </a: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3</a:t>
            </a:r>
            <a:r>
              <a:rPr lang="ko-KR" altLang="en-US" dirty="0"/>
              <a:t>명임을 알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2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그래프에서 볼 수 있듯이</a:t>
            </a:r>
            <a:r>
              <a:rPr lang="en-US" altLang="ko-KR" dirty="0"/>
              <a:t>, </a:t>
            </a:r>
            <a:r>
              <a:rPr lang="ko-KR" altLang="en-US" dirty="0"/>
              <a:t>그 미래는 더 심각한 것을 알 수 있습니다</a:t>
            </a:r>
            <a:r>
              <a:rPr lang="en-US" altLang="ko-KR" dirty="0"/>
              <a:t>. 2050</a:t>
            </a:r>
            <a:r>
              <a:rPr lang="ko-KR" altLang="en-US" dirty="0"/>
              <a:t>년도에는 무려 </a:t>
            </a:r>
            <a:r>
              <a:rPr lang="en-US" altLang="ko-KR" dirty="0"/>
              <a:t>4.7</a:t>
            </a:r>
            <a:r>
              <a:rPr lang="ko-KR" altLang="en-US" dirty="0"/>
              <a:t>배의 치매환자수가 늘 것이고</a:t>
            </a:r>
            <a:r>
              <a:rPr lang="en-US" altLang="ko-KR" dirty="0"/>
              <a:t>, </a:t>
            </a:r>
            <a:r>
              <a:rPr lang="ko-KR" altLang="en-US" dirty="0"/>
              <a:t>전세계에서 가장 높은 증가율을 보이고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91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치매는 빨리 치료했을 때는 인지기능이 현저하게 덜 감소하기 때문에</a:t>
            </a:r>
            <a:r>
              <a:rPr lang="en-US" altLang="ko-KR" dirty="0"/>
              <a:t>,(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치매 평가가 필요한 시점에서 저희 프로그램의 아이디어로 착안하게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125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MMSE, MMSE</a:t>
            </a:r>
            <a:r>
              <a:rPr lang="ko-KR" altLang="en-US" dirty="0"/>
              <a:t>의 </a:t>
            </a:r>
            <a:r>
              <a:rPr lang="en-US" altLang="ko-KR" dirty="0" err="1"/>
              <a:t>korean</a:t>
            </a:r>
            <a:r>
              <a:rPr lang="ko-KR" altLang="en-US" dirty="0"/>
              <a:t>버전</a:t>
            </a:r>
            <a:r>
              <a:rPr lang="en-US" altLang="ko-KR" dirty="0"/>
              <a:t>, CREAD-K, CDR</a:t>
            </a:r>
            <a:r>
              <a:rPr lang="ko-KR" altLang="en-US" dirty="0"/>
              <a:t>처럼 기존의 수많은 치매 검사 척도들이 존재하지만</a:t>
            </a:r>
            <a:r>
              <a:rPr lang="en-US" altLang="ko-KR" dirty="0"/>
              <a:t>, (</a:t>
            </a:r>
            <a:r>
              <a:rPr lang="ko-KR" altLang="en-US" dirty="0" err="1"/>
              <a:t>담슬라이드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2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테스트들은 기준이 획일화되지 않았고 각자 다른 장단점을 지니고 있고</a:t>
            </a:r>
            <a:r>
              <a:rPr lang="en-US" altLang="ko-KR" dirty="0"/>
              <a:t>, </a:t>
            </a:r>
            <a:r>
              <a:rPr lang="ko-KR" altLang="en-US" dirty="0" err="1"/>
              <a:t>서면식이기</a:t>
            </a:r>
            <a:r>
              <a:rPr lang="ko-KR" altLang="en-US" dirty="0"/>
              <a:t> 때문에 접근하기 어려운 점들이 있습니다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저희는 이러한 한계점들을 완화함으로써 자동화되고 최적화된 모바일에서 구현함으로써 접근성을 높인 프로그램을 만들게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치매 </a:t>
            </a:r>
            <a:r>
              <a:rPr lang="ko-KR" altLang="en-US" dirty="0" err="1"/>
              <a:t>검사중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치매 검사의 점수가 비정상 범주에 속할 때 그 환자가 그 환자가 실제로 인지 장애가 있을 확률이 </a:t>
            </a:r>
            <a:r>
              <a:rPr lang="en-US" altLang="ko-KR" dirty="0"/>
              <a:t>90%</a:t>
            </a:r>
            <a:r>
              <a:rPr lang="ko-KR" altLang="en-US" dirty="0"/>
              <a:t>에 이르고 다른 테스트들의 기준이 되는 </a:t>
            </a:r>
            <a:r>
              <a:rPr lang="en-US" altLang="ko-KR" dirty="0"/>
              <a:t>K-MMSE</a:t>
            </a:r>
            <a:r>
              <a:rPr lang="ko-KR" altLang="en-US" dirty="0"/>
              <a:t>을 반영했습니다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652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K-MMSE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간단하게 소개하자면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MMSE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Korean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문제로 구성 되어 있고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서면식으로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소요시간은 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5~10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분이 걸립니다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항목은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지남력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기억력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시공간 구성력으로 구성되어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8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3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1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0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46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60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90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2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3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1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3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81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FFFDFC"/>
            </a:gs>
            <a:gs pos="43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12BBD-7C76-44E8-95A8-01FB132E81E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E966D-1F84-423B-881B-0B3EB0752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6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chart" Target="../charts/chart3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eonJiChoi/ChiCh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/>
            </a:gs>
            <a:gs pos="50000">
              <a:schemeClr val="accent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2D0BC90-E88C-4042-B446-9AB2C03A9DE4}"/>
              </a:ext>
            </a:extLst>
          </p:cNvPr>
          <p:cNvSpPr/>
          <p:nvPr/>
        </p:nvSpPr>
        <p:spPr>
          <a:xfrm>
            <a:off x="3215680" y="2771410"/>
            <a:ext cx="6048672" cy="965977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直接连接符 7"/>
          <p:cNvSpPr>
            <a:spLocks noChangeShapeType="1"/>
          </p:cNvSpPr>
          <p:nvPr/>
        </p:nvSpPr>
        <p:spPr bwMode="auto">
          <a:xfrm>
            <a:off x="3215680" y="3737393"/>
            <a:ext cx="604867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1" name="直接连接符 10"/>
          <p:cNvSpPr>
            <a:spLocks noChangeShapeType="1"/>
          </p:cNvSpPr>
          <p:nvPr/>
        </p:nvSpPr>
        <p:spPr bwMode="auto">
          <a:xfrm>
            <a:off x="3215680" y="2771409"/>
            <a:ext cx="604867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61817" y="2896966"/>
            <a:ext cx="68039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4400" b="1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휴먼둥근헤드라인" panose="02030504000101010101" pitchFamily="18" charset="-127"/>
                <a:cs typeface="Calibri" pitchFamily="34" charset="0"/>
              </a:rPr>
              <a:t>CHICHI</a:t>
            </a:r>
            <a:endParaRPr lang="zh-CN" altLang="en-US" sz="4400" b="1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latin typeface="휴먼둥근헤드라인" panose="02030504000101010101" pitchFamily="18" charset="-127"/>
              <a:cs typeface="Calibri" pitchFamily="34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285748"/>
              </p:ext>
            </p:extLst>
          </p:nvPr>
        </p:nvGraphicFramePr>
        <p:xfrm>
          <a:off x="4295800" y="4198437"/>
          <a:ext cx="333603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201533664</a:t>
                      </a:r>
                      <a:endParaRPr lang="ko-KR" altLang="en-US" sz="1800" b="1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임재신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accent2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201735893</a:t>
                      </a:r>
                      <a:endParaRPr lang="ko-KR" altLang="en-US" sz="1800" b="1" dirty="0">
                        <a:solidFill>
                          <a:schemeClr val="accent2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최현지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EB123DC-8432-489D-A9F4-16E242477D6A}"/>
              </a:ext>
            </a:extLst>
          </p:cNvPr>
          <p:cNvSpPr/>
          <p:nvPr/>
        </p:nvSpPr>
        <p:spPr>
          <a:xfrm>
            <a:off x="0" y="58316"/>
            <a:ext cx="12192000" cy="6741368"/>
          </a:xfrm>
          <a:prstGeom prst="rect">
            <a:avLst/>
          </a:prstGeom>
          <a:noFill/>
          <a:ln w="190500">
            <a:solidFill>
              <a:schemeClr val="accent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57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5E3AFE7-FF92-47D3-96C6-5ABF2538B8FA}"/>
              </a:ext>
            </a:extLst>
          </p:cNvPr>
          <p:cNvSpPr/>
          <p:nvPr/>
        </p:nvSpPr>
        <p:spPr>
          <a:xfrm>
            <a:off x="983432" y="5805264"/>
            <a:ext cx="10225136" cy="576360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평행 사변형 7"/>
          <p:cNvSpPr/>
          <p:nvPr/>
        </p:nvSpPr>
        <p:spPr>
          <a:xfrm>
            <a:off x="695400" y="217756"/>
            <a:ext cx="1944216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5400" y="190750"/>
            <a:ext cx="1835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9" name="직선 연결선 23">
            <a:extLst>
              <a:ext uri="{FF2B5EF4-FFF2-40B4-BE49-F238E27FC236}">
                <a16:creationId xmlns:a16="http://schemas.microsoft.com/office/drawing/2014/main" id="{A62691B5-3CC1-4A4A-9B65-CB8758AC0A4D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00EBA8-CF79-400E-9001-B33B4EE0B54E}"/>
              </a:ext>
            </a:extLst>
          </p:cNvPr>
          <p:cNvSpPr txBox="1"/>
          <p:nvPr/>
        </p:nvSpPr>
        <p:spPr>
          <a:xfrm>
            <a:off x="1537770" y="1296444"/>
            <a:ext cx="211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K-MMSE?</a:t>
            </a:r>
            <a:endParaRPr lang="ko-KR" altLang="en-US" sz="28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E1176C-D6E2-4E04-A00C-27EFDF6A3F4B}"/>
              </a:ext>
            </a:extLst>
          </p:cNvPr>
          <p:cNvCxnSpPr>
            <a:cxnSpLocks/>
            <a:endCxn id="28" idx="4"/>
          </p:cNvCxnSpPr>
          <p:nvPr/>
        </p:nvCxnSpPr>
        <p:spPr>
          <a:xfrm>
            <a:off x="0" y="1855712"/>
            <a:ext cx="822892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FFE910B-396E-412F-AD98-879A2B98BD31}"/>
              </a:ext>
            </a:extLst>
          </p:cNvPr>
          <p:cNvSpPr/>
          <p:nvPr/>
        </p:nvSpPr>
        <p:spPr>
          <a:xfrm>
            <a:off x="8120908" y="1639715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9967C0-7554-4CEF-85C0-1CF6AEDD92E8}"/>
              </a:ext>
            </a:extLst>
          </p:cNvPr>
          <p:cNvSpPr/>
          <p:nvPr/>
        </p:nvSpPr>
        <p:spPr>
          <a:xfrm>
            <a:off x="3485660" y="1388425"/>
            <a:ext cx="4887098" cy="502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2"/>
                </a:solidFill>
              </a:rPr>
              <a:t>(Korean – Mini Mental State Examination)</a:t>
            </a:r>
            <a:endParaRPr lang="ko-KR" altLang="en-US" sz="3200" b="1" dirty="0">
              <a:solidFill>
                <a:schemeClr val="accent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8" name="Picture 4" descr="k-mmseì ëí ì´ë¯¸ì§ ê²ìê²°ê³¼">
            <a:extLst>
              <a:ext uri="{FF2B5EF4-FFF2-40B4-BE49-F238E27FC236}">
                <a16:creationId xmlns:a16="http://schemas.microsoft.com/office/drawing/2014/main" id="{1B572635-B2E7-4C86-9DD7-334F422D3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7" t="5900" r="12384" b="8001"/>
          <a:stretch/>
        </p:blipFill>
        <p:spPr bwMode="auto">
          <a:xfrm>
            <a:off x="8627255" y="319563"/>
            <a:ext cx="3182537" cy="50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DB7AE8-B000-4CF9-8746-AE2586824BBF}"/>
              </a:ext>
            </a:extLst>
          </p:cNvPr>
          <p:cNvSpPr txBox="1"/>
          <p:nvPr/>
        </p:nvSpPr>
        <p:spPr>
          <a:xfrm>
            <a:off x="1371581" y="2029351"/>
            <a:ext cx="63806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800" b="1" dirty="0">
                <a:highlight>
                  <a:srgbClr val="FFDA6F"/>
                </a:highlight>
                <a:latin typeface="Abadi" panose="020B0604020104020204" pitchFamily="34" charset="0"/>
              </a:rPr>
              <a:t>Cognitive function Assessment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Abadi" panose="020B0604020104020204" pitchFamily="34" charset="0"/>
              </a:rPr>
              <a:t>Korean version of world-wide MMSE</a:t>
            </a:r>
            <a:endParaRPr lang="en-US" altLang="ko-KR" sz="2000" dirty="0">
              <a:latin typeface="Abadi" panose="020B0604020104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A958BD-DBAC-4C04-AB74-9A4D3B553B71}"/>
              </a:ext>
            </a:extLst>
          </p:cNvPr>
          <p:cNvSpPr/>
          <p:nvPr/>
        </p:nvSpPr>
        <p:spPr>
          <a:xfrm>
            <a:off x="1371581" y="374234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1" dirty="0">
                <a:highlight>
                  <a:srgbClr val="FFDA6F"/>
                </a:highlight>
                <a:latin typeface="Abadi" panose="020B0604020104020204" pitchFamily="34" charset="0"/>
              </a:rPr>
              <a:t>Evaluation paper</a:t>
            </a:r>
            <a:r>
              <a:rPr lang="en-US" altLang="ko-KR" sz="2000" b="1" dirty="0">
                <a:latin typeface="Abadi" panose="020B0604020104020204" pitchFamily="34" charset="0"/>
              </a:rPr>
              <a:t>, pencil, 1 sheet of paper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Abadi" panose="020B0604020104020204" pitchFamily="34" charset="0"/>
              </a:rPr>
              <a:t>Total 30 items, about </a:t>
            </a:r>
            <a:r>
              <a:rPr lang="en-US" altLang="ko-KR" sz="2400" b="1" dirty="0">
                <a:highlight>
                  <a:srgbClr val="FFDA6F"/>
                </a:highlight>
                <a:latin typeface="Abadi" panose="020B0604020104020204" pitchFamily="34" charset="0"/>
              </a:rPr>
              <a:t>5 ~ 10 minutes</a:t>
            </a:r>
            <a:endParaRPr lang="en-US" altLang="ko-KR" sz="2000" dirty="0">
              <a:highlight>
                <a:srgbClr val="FFDA6F"/>
              </a:highlight>
              <a:latin typeface="Abadi" panose="020B0604020104020204" pitchFamily="34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E56C29D-FB0D-4FA7-934C-511510E82A88}"/>
              </a:ext>
            </a:extLst>
          </p:cNvPr>
          <p:cNvCxnSpPr>
            <a:cxnSpLocks/>
            <a:endCxn id="38" idx="4"/>
          </p:cNvCxnSpPr>
          <p:nvPr/>
        </p:nvCxnSpPr>
        <p:spPr>
          <a:xfrm>
            <a:off x="0" y="3526348"/>
            <a:ext cx="52526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3D1EAFAF-D0AA-41DB-A044-BB332C350816}"/>
              </a:ext>
            </a:extLst>
          </p:cNvPr>
          <p:cNvSpPr/>
          <p:nvPr/>
        </p:nvSpPr>
        <p:spPr>
          <a:xfrm>
            <a:off x="5144658" y="3310351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8194B5-D760-4ACB-B6EE-45E3CB1E34BD}"/>
              </a:ext>
            </a:extLst>
          </p:cNvPr>
          <p:cNvSpPr txBox="1"/>
          <p:nvPr/>
        </p:nvSpPr>
        <p:spPr>
          <a:xfrm>
            <a:off x="1537770" y="3012408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Assessment Tools</a:t>
            </a:r>
            <a:endParaRPr lang="ko-KR" altLang="en-US" sz="24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4BA128-28E8-4654-B0BB-61EAA867C7DE}"/>
              </a:ext>
            </a:extLst>
          </p:cNvPr>
          <p:cNvCxnSpPr>
            <a:cxnSpLocks/>
            <a:endCxn id="23" idx="4"/>
          </p:cNvCxnSpPr>
          <p:nvPr/>
        </p:nvCxnSpPr>
        <p:spPr>
          <a:xfrm>
            <a:off x="0" y="5137352"/>
            <a:ext cx="525267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0D4A8ED0-ADD0-430C-AEF2-8CFCD56D3920}"/>
              </a:ext>
            </a:extLst>
          </p:cNvPr>
          <p:cNvSpPr/>
          <p:nvPr/>
        </p:nvSpPr>
        <p:spPr>
          <a:xfrm>
            <a:off x="5144658" y="4921355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FF8313-E505-44EC-ADF8-7B623F158C91}"/>
              </a:ext>
            </a:extLst>
          </p:cNvPr>
          <p:cNvSpPr txBox="1"/>
          <p:nvPr/>
        </p:nvSpPr>
        <p:spPr>
          <a:xfrm>
            <a:off x="1660087" y="4623412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Evaluation order</a:t>
            </a:r>
            <a:endParaRPr lang="ko-KR" altLang="en-US" sz="24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53B1A8-68D3-4D19-99B8-27781403CCFF}"/>
              </a:ext>
            </a:extLst>
          </p:cNvPr>
          <p:cNvSpPr/>
          <p:nvPr/>
        </p:nvSpPr>
        <p:spPr>
          <a:xfrm>
            <a:off x="1486929" y="5649087"/>
            <a:ext cx="2073954" cy="781112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badi" panose="020B0604020104020204" pitchFamily="34" charset="0"/>
              </a:rPr>
              <a:t>Orientation</a:t>
            </a:r>
            <a:endParaRPr lang="ko-KR" alt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A102F6-BBB9-4370-9CCE-36062960E392}"/>
              </a:ext>
            </a:extLst>
          </p:cNvPr>
          <p:cNvSpPr/>
          <p:nvPr/>
        </p:nvSpPr>
        <p:spPr>
          <a:xfrm>
            <a:off x="3778141" y="5667570"/>
            <a:ext cx="2073954" cy="781112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badi" panose="020B0604020104020204" pitchFamily="34" charset="0"/>
              </a:rPr>
              <a:t>Memory</a:t>
            </a:r>
            <a:endParaRPr lang="ko-KR" alt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D52E45-24F3-4EB8-AA63-428E93A616E4}"/>
              </a:ext>
            </a:extLst>
          </p:cNvPr>
          <p:cNvSpPr/>
          <p:nvPr/>
        </p:nvSpPr>
        <p:spPr>
          <a:xfrm>
            <a:off x="6154966" y="5649087"/>
            <a:ext cx="2073954" cy="781112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badi" panose="020B0604020104020204" pitchFamily="34" charset="0"/>
              </a:rPr>
              <a:t>Attention and calculation</a:t>
            </a:r>
            <a:endParaRPr lang="ko-KR" alt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8FB56E7-8705-44AD-9DDB-877C6C46026D}"/>
              </a:ext>
            </a:extLst>
          </p:cNvPr>
          <p:cNvSpPr/>
          <p:nvPr/>
        </p:nvSpPr>
        <p:spPr>
          <a:xfrm>
            <a:off x="8472264" y="5577816"/>
            <a:ext cx="2073954" cy="960621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badi" panose="020B0604020104020204" pitchFamily="34" charset="0"/>
              </a:rPr>
              <a:t>Language and visual-spatial composition</a:t>
            </a:r>
            <a:endParaRPr lang="ko-KR" alt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60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695400" y="217756"/>
            <a:ext cx="1944216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5400" y="190750"/>
            <a:ext cx="1835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9" name="직선 연결선 23">
            <a:extLst>
              <a:ext uri="{FF2B5EF4-FFF2-40B4-BE49-F238E27FC236}">
                <a16:creationId xmlns:a16="http://schemas.microsoft.com/office/drawing/2014/main" id="{A62691B5-3CC1-4A4A-9B65-CB8758AC0A4D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D2F5B7-EF1C-4D7D-8EAE-C3BA88E9246B}"/>
              </a:ext>
            </a:extLst>
          </p:cNvPr>
          <p:cNvSpPr txBox="1"/>
          <p:nvPr/>
        </p:nvSpPr>
        <p:spPr>
          <a:xfrm>
            <a:off x="803527" y="1287680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 Set 1 Test</a:t>
            </a:r>
            <a:endParaRPr lang="ko-KR" altLang="en-US" sz="20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91098C8-CD7D-4EF6-8400-8D7C31FD3DB1}"/>
              </a:ext>
            </a:extLst>
          </p:cNvPr>
          <p:cNvCxnSpPr>
            <a:cxnSpLocks/>
            <a:endCxn id="51" idx="4"/>
          </p:cNvCxnSpPr>
          <p:nvPr/>
        </p:nvCxnSpPr>
        <p:spPr>
          <a:xfrm>
            <a:off x="0" y="1751500"/>
            <a:ext cx="328504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3C389141-F0DE-4D3C-84C7-8784E18D6FD8}"/>
              </a:ext>
            </a:extLst>
          </p:cNvPr>
          <p:cNvSpPr/>
          <p:nvPr/>
        </p:nvSpPr>
        <p:spPr>
          <a:xfrm>
            <a:off x="3177036" y="1535503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2CF66B4-D600-4392-8084-F61C79D56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583683"/>
              </p:ext>
            </p:extLst>
          </p:nvPr>
        </p:nvGraphicFramePr>
        <p:xfrm>
          <a:off x="256790" y="1918226"/>
          <a:ext cx="7344820" cy="216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964">
                  <a:extLst>
                    <a:ext uri="{9D8B030D-6E8A-4147-A177-3AD203B41FA5}">
                      <a16:colId xmlns:a16="http://schemas.microsoft.com/office/drawing/2014/main" val="4291922639"/>
                    </a:ext>
                  </a:extLst>
                </a:gridCol>
                <a:gridCol w="1468964">
                  <a:extLst>
                    <a:ext uri="{9D8B030D-6E8A-4147-A177-3AD203B41FA5}">
                      <a16:colId xmlns:a16="http://schemas.microsoft.com/office/drawing/2014/main" val="1588016230"/>
                    </a:ext>
                  </a:extLst>
                </a:gridCol>
                <a:gridCol w="2534680">
                  <a:extLst>
                    <a:ext uri="{9D8B030D-6E8A-4147-A177-3AD203B41FA5}">
                      <a16:colId xmlns:a16="http://schemas.microsoft.com/office/drawing/2014/main" val="3544618378"/>
                    </a:ext>
                  </a:extLst>
                </a:gridCol>
                <a:gridCol w="1872212">
                  <a:extLst>
                    <a:ext uri="{9D8B030D-6E8A-4147-A177-3AD203B41FA5}">
                      <a16:colId xmlns:a16="http://schemas.microsoft.com/office/drawing/2014/main" val="3355703684"/>
                    </a:ext>
                  </a:extLst>
                </a:gridCol>
              </a:tblGrid>
              <a:tr h="457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K-MMSE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CDT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Total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68172"/>
                  </a:ext>
                </a:extLst>
              </a:tr>
              <a:tr h="457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24~30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4~7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28~37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Normal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68715"/>
                  </a:ext>
                </a:extLst>
              </a:tr>
              <a:tr h="457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17~23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0~4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17~27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Mild dementia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010465"/>
                  </a:ext>
                </a:extLst>
              </a:tr>
              <a:tr h="789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0~16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0~16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Dementia confirmed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7442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7EBBE2A-B24C-4DDF-924F-CC8060DAD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18123"/>
              </p:ext>
            </p:extLst>
          </p:nvPr>
        </p:nvGraphicFramePr>
        <p:xfrm>
          <a:off x="8616280" y="1987854"/>
          <a:ext cx="3424955" cy="2162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460">
                  <a:extLst>
                    <a:ext uri="{9D8B030D-6E8A-4147-A177-3AD203B41FA5}">
                      <a16:colId xmlns:a16="http://schemas.microsoft.com/office/drawing/2014/main" val="3600554219"/>
                    </a:ext>
                  </a:extLst>
                </a:gridCol>
                <a:gridCol w="1559495">
                  <a:extLst>
                    <a:ext uri="{9D8B030D-6E8A-4147-A177-3AD203B41FA5}">
                      <a16:colId xmlns:a16="http://schemas.microsoft.com/office/drawing/2014/main" val="4165373290"/>
                    </a:ext>
                  </a:extLst>
                </a:gridCol>
              </a:tblGrid>
              <a:tr h="707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</a:rPr>
                        <a:t>CDT</a:t>
                      </a:r>
                      <a:endParaRPr lang="ko-KR" altLang="en-US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07925"/>
                  </a:ext>
                </a:extLst>
              </a:tr>
              <a:tr h="533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</a:rPr>
                        <a:t>4 ~ 7</a:t>
                      </a:r>
                      <a:endParaRPr lang="ko-KR" altLang="en-US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Normal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686141"/>
                  </a:ext>
                </a:extLst>
              </a:tr>
              <a:tr h="921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badi" panose="020B0604020104020204" pitchFamily="34" charset="0"/>
                        </a:rPr>
                        <a:t>0 ~ 4</a:t>
                      </a:r>
                      <a:endParaRPr lang="ko-KR" altLang="en-US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Mild dementia</a:t>
                      </a:r>
                      <a:endParaRPr lang="ko-KR" altLang="en-US" dirty="0"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06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19D5A2-7F59-4A34-A96D-B6DFF0589869}"/>
              </a:ext>
            </a:extLst>
          </p:cNvPr>
          <p:cNvSpPr txBox="1"/>
          <p:nvPr/>
        </p:nvSpPr>
        <p:spPr>
          <a:xfrm>
            <a:off x="8688288" y="1443446"/>
            <a:ext cx="965329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24~30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AC2CC70-3720-4058-9F1A-1F1A69AB4D59}"/>
              </a:ext>
            </a:extLst>
          </p:cNvPr>
          <p:cNvCxnSpPr>
            <a:cxnSpLocks/>
          </p:cNvCxnSpPr>
          <p:nvPr/>
        </p:nvCxnSpPr>
        <p:spPr>
          <a:xfrm flipV="1">
            <a:off x="7601610" y="2132856"/>
            <a:ext cx="1014670" cy="42023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F30E39-A726-43AB-A03D-73EBE127735F}"/>
              </a:ext>
            </a:extLst>
          </p:cNvPr>
          <p:cNvSpPr txBox="1"/>
          <p:nvPr/>
        </p:nvSpPr>
        <p:spPr>
          <a:xfrm>
            <a:off x="2778345" y="294696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Score</a:t>
            </a:r>
            <a:endParaRPr lang="ko-KR" altLang="en-US" sz="20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62DD53-94C6-4C18-A951-F42749C1FE6A}"/>
              </a:ext>
            </a:extLst>
          </p:cNvPr>
          <p:cNvGrpSpPr/>
          <p:nvPr/>
        </p:nvGrpSpPr>
        <p:grpSpPr>
          <a:xfrm>
            <a:off x="2155301" y="4347531"/>
            <a:ext cx="9440898" cy="2199848"/>
            <a:chOff x="903573" y="4216082"/>
            <a:chExt cx="5768490" cy="219984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048E3F5-52CA-4901-971E-C3F2C897E3EA}"/>
                </a:ext>
              </a:extLst>
            </p:cNvPr>
            <p:cNvSpPr/>
            <p:nvPr/>
          </p:nvSpPr>
          <p:spPr>
            <a:xfrm>
              <a:off x="917785" y="4216082"/>
              <a:ext cx="4248472" cy="502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itchFamily="34" charset="0"/>
                </a:rPr>
                <a:t>1 set : orientation(4) + memory(6)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C084154-9E03-4321-9C00-691F3C07D159}"/>
                </a:ext>
              </a:extLst>
            </p:cNvPr>
            <p:cNvSpPr/>
            <p:nvPr/>
          </p:nvSpPr>
          <p:spPr>
            <a:xfrm>
              <a:off x="917784" y="4777016"/>
              <a:ext cx="5754279" cy="502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itchFamily="34" charset="0"/>
                </a:rPr>
                <a:t>2 set : orientation(3) + language(6)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cs typeface="Calibri" pitchFamily="34" charset="0"/>
                </a:rPr>
                <a:t>+ calculation(5)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itchFamily="34" charset="0"/>
                </a:rPr>
                <a:t> 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5046DC2-0710-4B52-8A49-1AD694E6404A}"/>
                </a:ext>
              </a:extLst>
            </p:cNvPr>
            <p:cNvSpPr/>
            <p:nvPr/>
          </p:nvSpPr>
          <p:spPr>
            <a:xfrm>
              <a:off x="917784" y="5345183"/>
              <a:ext cx="5077280" cy="502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Calibri" pitchFamily="34" charset="0"/>
                </a:rPr>
                <a:t>3 set : orientation(3) + language(5) + calculation(2)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itchFamily="34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DBEF467-0088-4301-B9AE-6BC743A81B6B}"/>
                </a:ext>
              </a:extLst>
            </p:cNvPr>
            <p:cNvSpPr/>
            <p:nvPr/>
          </p:nvSpPr>
          <p:spPr>
            <a:xfrm>
              <a:off x="903573" y="5913350"/>
              <a:ext cx="5077280" cy="502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itchFamily="34" charset="0"/>
                </a:rPr>
                <a:t>4 set : </a:t>
              </a:r>
              <a:r>
                <a:rPr lang="en-US" altLang="ko-KR" sz="2400" b="1" dirty="0">
                  <a:solidFill>
                    <a:srgbClr val="FF0000"/>
                  </a:solidFill>
                  <a:latin typeface="+mj-lt"/>
                  <a:cs typeface="Calibri" pitchFamily="34" charset="0"/>
                </a:rPr>
                <a:t>Normal case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itchFamily="34" charset="0"/>
                </a:rPr>
                <a:t> : execute CDT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53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B1CC1D-0C9D-4B61-B6E4-B5C4A180A981}"/>
              </a:ext>
            </a:extLst>
          </p:cNvPr>
          <p:cNvGrpSpPr/>
          <p:nvPr/>
        </p:nvGrpSpPr>
        <p:grpSpPr>
          <a:xfrm>
            <a:off x="1" y="564551"/>
            <a:ext cx="4511824" cy="559328"/>
            <a:chOff x="7397431" y="190750"/>
            <a:chExt cx="5010349" cy="559328"/>
          </a:xfrm>
        </p:grpSpPr>
        <p:sp>
          <p:nvSpPr>
            <p:cNvPr id="8" name="평행 사변형 7"/>
            <p:cNvSpPr/>
            <p:nvPr/>
          </p:nvSpPr>
          <p:spPr>
            <a:xfrm>
              <a:off x="7397431" y="217756"/>
              <a:ext cx="1944216" cy="53232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>
                <a:solidFill>
                  <a:srgbClr val="A80000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472820D-AFC2-4509-9CC9-3FE1ACCA6120}"/>
                </a:ext>
              </a:extLst>
            </p:cNvPr>
            <p:cNvGrpSpPr/>
            <p:nvPr/>
          </p:nvGrpSpPr>
          <p:grpSpPr>
            <a:xfrm>
              <a:off x="7397431" y="190750"/>
              <a:ext cx="5010349" cy="532787"/>
              <a:chOff x="7397431" y="190750"/>
              <a:chExt cx="5010349" cy="532787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7397431" y="190750"/>
                <a:ext cx="1835488" cy="5040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  <a:cs typeface="Calibri" pitchFamily="34" charset="0"/>
                  </a:rPr>
                  <a:t>Contents</a:t>
                </a:r>
                <a:endParaRPr lang="ko-KR" altLang="en-US" sz="2400" b="1" dirty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19" name="직선 연결선 23">
                <a:extLst>
                  <a:ext uri="{FF2B5EF4-FFF2-40B4-BE49-F238E27FC236}">
                    <a16:creationId xmlns:a16="http://schemas.microsoft.com/office/drawing/2014/main" id="{A62691B5-3CC1-4A4A-9B65-CB8758AC0A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7431" y="723537"/>
                <a:ext cx="479456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A4D97A-897F-432F-A35D-F9DC2BB1E71A}"/>
                  </a:ext>
                </a:extLst>
              </p:cNvPr>
              <p:cNvSpPr txBox="1"/>
              <p:nvPr/>
            </p:nvSpPr>
            <p:spPr>
              <a:xfrm>
                <a:off x="9480376" y="294696"/>
                <a:ext cx="29274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2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MAIN and SERVEY</a:t>
                </a:r>
                <a:endParaRPr lang="ko-KR" altLang="en-US" dirty="0">
                  <a:solidFill>
                    <a:schemeClr val="accent2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1454D8C-EAE2-476B-9BB3-2F9C34677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1"/>
          <a:stretch/>
        </p:blipFill>
        <p:spPr>
          <a:xfrm>
            <a:off x="4848932" y="242724"/>
            <a:ext cx="3262401" cy="65199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0668F8-B951-43BD-B08F-573BB30E2BC8}"/>
              </a:ext>
            </a:extLst>
          </p:cNvPr>
          <p:cNvGrpSpPr/>
          <p:nvPr/>
        </p:nvGrpSpPr>
        <p:grpSpPr>
          <a:xfrm>
            <a:off x="8448440" y="242724"/>
            <a:ext cx="3336131" cy="6372551"/>
            <a:chOff x="335360" y="282664"/>
            <a:chExt cx="3336131" cy="63725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FD67888-D818-41D3-8114-570BB888DF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81" b="4298"/>
            <a:stretch/>
          </p:blipFill>
          <p:spPr>
            <a:xfrm>
              <a:off x="335360" y="282664"/>
              <a:ext cx="3336131" cy="637255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64F88AE-E049-46A0-BE45-AF6A52AB2E4A}"/>
                </a:ext>
              </a:extLst>
            </p:cNvPr>
            <p:cNvSpPr/>
            <p:nvPr/>
          </p:nvSpPr>
          <p:spPr>
            <a:xfrm>
              <a:off x="479376" y="2780928"/>
              <a:ext cx="3024336" cy="12241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D56E5E7-CD81-4F02-A28F-7570EFA33ACE}"/>
                </a:ext>
              </a:extLst>
            </p:cNvPr>
            <p:cNvSpPr/>
            <p:nvPr/>
          </p:nvSpPr>
          <p:spPr>
            <a:xfrm>
              <a:off x="491257" y="4221087"/>
              <a:ext cx="3024336" cy="24341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182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잘린 위쪽 모서리 29">
            <a:extLst>
              <a:ext uri="{FF2B5EF4-FFF2-40B4-BE49-F238E27FC236}">
                <a16:creationId xmlns:a16="http://schemas.microsoft.com/office/drawing/2014/main" id="{1E620B40-566C-42F8-A021-1984C30CBE93}"/>
              </a:ext>
            </a:extLst>
          </p:cNvPr>
          <p:cNvSpPr/>
          <p:nvPr/>
        </p:nvSpPr>
        <p:spPr>
          <a:xfrm rot="16200000">
            <a:off x="1310983" y="4016832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E5E8EF"/>
          </a:solidFill>
          <a:ln w="57150">
            <a:solidFill>
              <a:srgbClr val="496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사각형: 잘린 위쪽 모서리 28">
            <a:extLst>
              <a:ext uri="{FF2B5EF4-FFF2-40B4-BE49-F238E27FC236}">
                <a16:creationId xmlns:a16="http://schemas.microsoft.com/office/drawing/2014/main" id="{3B7D004B-3517-44B4-9AF3-EF585C40DBBB}"/>
              </a:ext>
            </a:extLst>
          </p:cNvPr>
          <p:cNvSpPr/>
          <p:nvPr/>
        </p:nvSpPr>
        <p:spPr>
          <a:xfrm rot="16200000">
            <a:off x="1310983" y="2706644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E5E8EF"/>
          </a:solidFill>
          <a:ln w="57150">
            <a:solidFill>
              <a:srgbClr val="496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사각형: 잘린 위쪽 모서리 26">
            <a:extLst>
              <a:ext uri="{FF2B5EF4-FFF2-40B4-BE49-F238E27FC236}">
                <a16:creationId xmlns:a16="http://schemas.microsoft.com/office/drawing/2014/main" id="{AC5033DE-9305-4BDD-8900-023AD945ABF1}"/>
              </a:ext>
            </a:extLst>
          </p:cNvPr>
          <p:cNvSpPr/>
          <p:nvPr/>
        </p:nvSpPr>
        <p:spPr>
          <a:xfrm rot="16200000">
            <a:off x="1310983" y="1501854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E5E8EF"/>
          </a:solidFill>
          <a:ln w="57150">
            <a:solidFill>
              <a:srgbClr val="496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4013055" y="77159"/>
            <a:ext cx="1944216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41" name="사각형: 잘린 위쪽 모서리 40">
            <a:extLst>
              <a:ext uri="{FF2B5EF4-FFF2-40B4-BE49-F238E27FC236}">
                <a16:creationId xmlns:a16="http://schemas.microsoft.com/office/drawing/2014/main" id="{51FBC85E-907F-43C5-887C-BE744331A4B6}"/>
              </a:ext>
            </a:extLst>
          </p:cNvPr>
          <p:cNvSpPr/>
          <p:nvPr/>
        </p:nvSpPr>
        <p:spPr>
          <a:xfrm rot="16200000">
            <a:off x="941976" y="545279"/>
            <a:ext cx="1733016" cy="2306236"/>
          </a:xfrm>
          <a:prstGeom prst="snip2SameRect">
            <a:avLst>
              <a:gd name="adj1" fmla="val 21180"/>
              <a:gd name="adj2" fmla="val 0"/>
            </a:avLst>
          </a:prstGeom>
          <a:solidFill>
            <a:srgbClr val="505F88"/>
          </a:solidFill>
          <a:ln w="57150">
            <a:solidFill>
              <a:srgbClr val="4967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13055" y="50153"/>
            <a:ext cx="1835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22DCC36-9DB2-45D3-8F77-EEB56000F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796847"/>
              </p:ext>
            </p:extLst>
          </p:nvPr>
        </p:nvGraphicFramePr>
        <p:xfrm>
          <a:off x="2961602" y="750078"/>
          <a:ext cx="8537699" cy="6537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562">
                  <a:extLst>
                    <a:ext uri="{9D8B030D-6E8A-4147-A177-3AD203B41FA5}">
                      <a16:colId xmlns:a16="http://schemas.microsoft.com/office/drawing/2014/main" val="4217015821"/>
                    </a:ext>
                  </a:extLst>
                </a:gridCol>
                <a:gridCol w="4413137">
                  <a:extLst>
                    <a:ext uri="{9D8B030D-6E8A-4147-A177-3AD203B41FA5}">
                      <a16:colId xmlns:a16="http://schemas.microsoft.com/office/drawing/2014/main" val="3489085728"/>
                    </a:ext>
                  </a:extLst>
                </a:gridCol>
              </a:tblGrid>
              <a:tr h="75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Advance investigation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highlight>
                            <a:srgbClr val="FFDA6F"/>
                          </a:highlight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highlight>
                            <a:srgbClr val="FFDA6F"/>
                          </a:highlight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Our program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highlight>
                            <a:srgbClr val="FFDA6F"/>
                          </a:highlight>
                          <a:latin typeface="Abadi" panose="020B0604020104020204" pitchFamily="34" charset="0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492497"/>
                  </a:ext>
                </a:extLst>
              </a:tr>
              <a:tr h="5782312"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ysClr val="windowText" lastClr="000000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600" b="0" dirty="0">
                        <a:solidFill>
                          <a:sysClr val="windowText" lastClr="000000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31601"/>
                  </a:ext>
                </a:extLst>
              </a:tr>
            </a:tbl>
          </a:graphicData>
        </a:graphic>
      </p:graphicFrame>
      <p:cxnSp>
        <p:nvCxnSpPr>
          <p:cNvPr id="19" name="직선 연결선 23">
            <a:extLst>
              <a:ext uri="{FF2B5EF4-FFF2-40B4-BE49-F238E27FC236}">
                <a16:creationId xmlns:a16="http://schemas.microsoft.com/office/drawing/2014/main" id="{A62691B5-3CC1-4A4A-9B65-CB8758AC0A4D}"/>
              </a:ext>
            </a:extLst>
          </p:cNvPr>
          <p:cNvCxnSpPr>
            <a:cxnSpLocks/>
          </p:cNvCxnSpPr>
          <p:nvPr/>
        </p:nvCxnSpPr>
        <p:spPr>
          <a:xfrm flipH="1">
            <a:off x="4013055" y="582940"/>
            <a:ext cx="8136904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A4D97A-897F-432F-A35D-F9DC2BB1E71A}"/>
              </a:ext>
            </a:extLst>
          </p:cNvPr>
          <p:cNvSpPr txBox="1"/>
          <p:nvPr/>
        </p:nvSpPr>
        <p:spPr>
          <a:xfrm>
            <a:off x="6096000" y="154099"/>
            <a:ext cx="5779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Our Dementia</a:t>
            </a:r>
            <a:r>
              <a:rPr lang="ko-KR" altLang="en-US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Test</a:t>
            </a:r>
            <a:r>
              <a:rPr lang="ko-KR" altLang="en-US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(K-MMSE + CDT)</a:t>
            </a:r>
            <a:endParaRPr lang="ko-KR" altLang="en-US" sz="20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858C4E-98CA-4488-95C7-C9418192AAD7}"/>
              </a:ext>
            </a:extLst>
          </p:cNvPr>
          <p:cNvSpPr txBox="1"/>
          <p:nvPr/>
        </p:nvSpPr>
        <p:spPr>
          <a:xfrm>
            <a:off x="829689" y="1327157"/>
            <a:ext cx="1957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Orientation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&amp; Memory</a:t>
            </a:r>
            <a:endParaRPr lang="ko-KR" altLang="en-US" sz="2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B31D25-9FD4-4570-8FB0-A2202BFC9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4" b="21688"/>
          <a:stretch/>
        </p:blipFill>
        <p:spPr>
          <a:xfrm>
            <a:off x="3256424" y="1595498"/>
            <a:ext cx="3397516" cy="52625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33879A-8C70-4396-B27D-E385BA18D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6" b="21736"/>
          <a:stretch/>
        </p:blipFill>
        <p:spPr>
          <a:xfrm>
            <a:off x="7592467" y="1595498"/>
            <a:ext cx="3384681" cy="52620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23D03D-AE12-4392-A739-AF082C71462A}"/>
              </a:ext>
            </a:extLst>
          </p:cNvPr>
          <p:cNvSpPr txBox="1"/>
          <p:nvPr/>
        </p:nvSpPr>
        <p:spPr>
          <a:xfrm>
            <a:off x="895854" y="2863976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Language</a:t>
            </a:r>
            <a:endParaRPr lang="ko-KR" altLang="en-US" sz="2400" dirty="0">
              <a:ln>
                <a:solidFill>
                  <a:schemeClr val="bg1"/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8CCE5-56A3-4B8D-A482-BA30D3B426E8}"/>
              </a:ext>
            </a:extLst>
          </p:cNvPr>
          <p:cNvSpPr txBox="1"/>
          <p:nvPr/>
        </p:nvSpPr>
        <p:spPr>
          <a:xfrm>
            <a:off x="1214852" y="4007959"/>
            <a:ext cx="1289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Visual-</a:t>
            </a:r>
          </a:p>
          <a:p>
            <a:pPr algn="ctr"/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Spatial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D2155B-B4AF-4632-B5D2-8C3016DA4295}"/>
              </a:ext>
            </a:extLst>
          </p:cNvPr>
          <p:cNvSpPr txBox="1"/>
          <p:nvPr/>
        </p:nvSpPr>
        <p:spPr>
          <a:xfrm>
            <a:off x="895854" y="552751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Calculation</a:t>
            </a:r>
            <a:endParaRPr lang="ko-KR" altLang="en-US" sz="2000" dirty="0">
              <a:ln>
                <a:solidFill>
                  <a:schemeClr val="bg1"/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9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잘린 위쪽 모서리 29">
            <a:extLst>
              <a:ext uri="{FF2B5EF4-FFF2-40B4-BE49-F238E27FC236}">
                <a16:creationId xmlns:a16="http://schemas.microsoft.com/office/drawing/2014/main" id="{1E620B40-566C-42F8-A021-1984C30CBE93}"/>
              </a:ext>
            </a:extLst>
          </p:cNvPr>
          <p:cNvSpPr/>
          <p:nvPr/>
        </p:nvSpPr>
        <p:spPr>
          <a:xfrm rot="16200000">
            <a:off x="1310983" y="4016832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E5E8EF"/>
          </a:solidFill>
          <a:ln w="57150">
            <a:solidFill>
              <a:srgbClr val="505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사각형: 잘린 위쪽 모서리 28">
            <a:extLst>
              <a:ext uri="{FF2B5EF4-FFF2-40B4-BE49-F238E27FC236}">
                <a16:creationId xmlns:a16="http://schemas.microsoft.com/office/drawing/2014/main" id="{3B7D004B-3517-44B4-9AF3-EF585C40DBBB}"/>
              </a:ext>
            </a:extLst>
          </p:cNvPr>
          <p:cNvSpPr/>
          <p:nvPr/>
        </p:nvSpPr>
        <p:spPr>
          <a:xfrm rot="16200000">
            <a:off x="1310983" y="2705422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E5E8EF"/>
          </a:solidFill>
          <a:ln w="57150">
            <a:solidFill>
              <a:srgbClr val="505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사각형: 잘린 위쪽 모서리 40">
            <a:extLst>
              <a:ext uri="{FF2B5EF4-FFF2-40B4-BE49-F238E27FC236}">
                <a16:creationId xmlns:a16="http://schemas.microsoft.com/office/drawing/2014/main" id="{51FBC85E-907F-43C5-887C-BE744331A4B6}"/>
              </a:ext>
            </a:extLst>
          </p:cNvPr>
          <p:cNvSpPr/>
          <p:nvPr/>
        </p:nvSpPr>
        <p:spPr>
          <a:xfrm rot="16200000">
            <a:off x="941976" y="544057"/>
            <a:ext cx="1733016" cy="2306236"/>
          </a:xfrm>
          <a:prstGeom prst="snip2SameRect">
            <a:avLst>
              <a:gd name="adj1" fmla="val 21180"/>
              <a:gd name="adj2" fmla="val 0"/>
            </a:avLst>
          </a:prstGeom>
          <a:solidFill>
            <a:srgbClr val="E5E8EF"/>
          </a:solidFill>
          <a:ln w="57150">
            <a:solidFill>
              <a:srgbClr val="505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사각형: 잘린 위쪽 모서리 26">
            <a:extLst>
              <a:ext uri="{FF2B5EF4-FFF2-40B4-BE49-F238E27FC236}">
                <a16:creationId xmlns:a16="http://schemas.microsoft.com/office/drawing/2014/main" id="{AC5033DE-9305-4BDD-8900-023AD945ABF1}"/>
              </a:ext>
            </a:extLst>
          </p:cNvPr>
          <p:cNvSpPr/>
          <p:nvPr/>
        </p:nvSpPr>
        <p:spPr>
          <a:xfrm rot="16200000">
            <a:off x="1310983" y="1509258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505F88"/>
          </a:solidFill>
          <a:ln w="571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23D03D-AE12-4392-A739-AF082C71462A}"/>
              </a:ext>
            </a:extLst>
          </p:cNvPr>
          <p:cNvSpPr txBox="1"/>
          <p:nvPr/>
        </p:nvSpPr>
        <p:spPr>
          <a:xfrm>
            <a:off x="745526" y="2802421"/>
            <a:ext cx="2215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Language</a:t>
            </a:r>
            <a:endParaRPr lang="ko-KR" altLang="en-US" sz="28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8CCE5-56A3-4B8D-A482-BA30D3B426E8}"/>
              </a:ext>
            </a:extLst>
          </p:cNvPr>
          <p:cNvSpPr txBox="1"/>
          <p:nvPr/>
        </p:nvSpPr>
        <p:spPr>
          <a:xfrm>
            <a:off x="1214852" y="4007959"/>
            <a:ext cx="1289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Visual-</a:t>
            </a:r>
          </a:p>
          <a:p>
            <a:pPr algn="ctr"/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Spatial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D2155B-B4AF-4632-B5D2-8C3016DA4295}"/>
              </a:ext>
            </a:extLst>
          </p:cNvPr>
          <p:cNvSpPr txBox="1"/>
          <p:nvPr/>
        </p:nvSpPr>
        <p:spPr>
          <a:xfrm>
            <a:off x="895854" y="552751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Calculation</a:t>
            </a:r>
            <a:endParaRPr lang="ko-KR" altLang="en-US" sz="2000" dirty="0">
              <a:ln>
                <a:solidFill>
                  <a:schemeClr val="bg1"/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0304D-8AEA-4FC2-9F5B-E6C30613079B}"/>
              </a:ext>
            </a:extLst>
          </p:cNvPr>
          <p:cNvSpPr txBox="1"/>
          <p:nvPr/>
        </p:nvSpPr>
        <p:spPr>
          <a:xfrm>
            <a:off x="839619" y="1333943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Orientation </a:t>
            </a:r>
            <a:b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&amp; Memory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F49563-1A3B-47D9-B739-4827F123B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939451"/>
              </p:ext>
            </p:extLst>
          </p:nvPr>
        </p:nvGraphicFramePr>
        <p:xfrm>
          <a:off x="2925444" y="803157"/>
          <a:ext cx="9075210" cy="60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5070">
                  <a:extLst>
                    <a:ext uri="{9D8B030D-6E8A-4147-A177-3AD203B41FA5}">
                      <a16:colId xmlns:a16="http://schemas.microsoft.com/office/drawing/2014/main" val="3218215135"/>
                    </a:ext>
                  </a:extLst>
                </a:gridCol>
                <a:gridCol w="3025070">
                  <a:extLst>
                    <a:ext uri="{9D8B030D-6E8A-4147-A177-3AD203B41FA5}">
                      <a16:colId xmlns:a16="http://schemas.microsoft.com/office/drawing/2014/main" val="81915365"/>
                    </a:ext>
                  </a:extLst>
                </a:gridCol>
                <a:gridCol w="3025070">
                  <a:extLst>
                    <a:ext uri="{9D8B030D-6E8A-4147-A177-3AD203B41FA5}">
                      <a16:colId xmlns:a16="http://schemas.microsoft.com/office/drawing/2014/main" val="1221947969"/>
                    </a:ext>
                  </a:extLst>
                </a:gridCol>
              </a:tblGrid>
              <a:tr h="7099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Speaking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Name waiting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Abadi" panose="020B0604020104020204" pitchFamily="34" charset="0"/>
                          <a:cs typeface="Aharoni" panose="02010803020104030203" pitchFamily="2" charset="-79"/>
                        </a:rPr>
                        <a:t>Writing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99059"/>
                  </a:ext>
                </a:extLst>
              </a:tr>
              <a:tr h="5366075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800" b="0" dirty="0">
                        <a:solidFill>
                          <a:sysClr val="windowText" lastClr="000000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ysClr val="windowText" lastClr="000000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ysClr val="windowText" lastClr="000000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07374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C63FD37-5F75-4A4C-AA5C-FCCB157EB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5" b="30696"/>
          <a:stretch/>
        </p:blipFill>
        <p:spPr>
          <a:xfrm>
            <a:off x="6131489" y="1591632"/>
            <a:ext cx="2539530" cy="34521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4500F3-2C60-4DF4-B07A-97F218A002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50" b="39500"/>
          <a:stretch/>
        </p:blipFill>
        <p:spPr>
          <a:xfrm>
            <a:off x="6131489" y="5242454"/>
            <a:ext cx="2539530" cy="1370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BCA951-3427-4D6A-B9E0-37ED5EDCF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76" b="26035"/>
          <a:stretch/>
        </p:blipFill>
        <p:spPr>
          <a:xfrm>
            <a:off x="8990242" y="1963735"/>
            <a:ext cx="2984207" cy="4318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E94DD3-5E2C-4DBD-A034-1F9F3E1C88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76" b="23557"/>
          <a:stretch/>
        </p:blipFill>
        <p:spPr>
          <a:xfrm>
            <a:off x="3000904" y="1983110"/>
            <a:ext cx="2855832" cy="4277801"/>
          </a:xfrm>
          <a:prstGeom prst="rect">
            <a:avLst/>
          </a:prstGeom>
        </p:spPr>
      </p:pic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10EFE8EF-B70E-46F1-8D92-3745F5956F17}"/>
              </a:ext>
            </a:extLst>
          </p:cNvPr>
          <p:cNvSpPr/>
          <p:nvPr/>
        </p:nvSpPr>
        <p:spPr>
          <a:xfrm>
            <a:off x="4013055" y="77159"/>
            <a:ext cx="1944216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B00E2C-2AE6-4836-ACCB-77187EBAE427}"/>
              </a:ext>
            </a:extLst>
          </p:cNvPr>
          <p:cNvSpPr/>
          <p:nvPr/>
        </p:nvSpPr>
        <p:spPr>
          <a:xfrm>
            <a:off x="4013055" y="50153"/>
            <a:ext cx="1835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직선 연결선 23">
            <a:extLst>
              <a:ext uri="{FF2B5EF4-FFF2-40B4-BE49-F238E27FC236}">
                <a16:creationId xmlns:a16="http://schemas.microsoft.com/office/drawing/2014/main" id="{F6236316-CB16-4642-A389-9DE36261DF30}"/>
              </a:ext>
            </a:extLst>
          </p:cNvPr>
          <p:cNvCxnSpPr>
            <a:cxnSpLocks/>
          </p:cNvCxnSpPr>
          <p:nvPr/>
        </p:nvCxnSpPr>
        <p:spPr>
          <a:xfrm flipH="1">
            <a:off x="4013055" y="582940"/>
            <a:ext cx="8136904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2ADCF2-EA98-4D7A-B285-352375B96093}"/>
              </a:ext>
            </a:extLst>
          </p:cNvPr>
          <p:cNvSpPr txBox="1"/>
          <p:nvPr/>
        </p:nvSpPr>
        <p:spPr>
          <a:xfrm>
            <a:off x="6096000" y="154099"/>
            <a:ext cx="5779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Our Dementia</a:t>
            </a:r>
            <a:r>
              <a:rPr lang="ko-KR" altLang="en-US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Test</a:t>
            </a:r>
            <a:r>
              <a:rPr lang="ko-KR" altLang="en-US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(K-MMSE + CDT)</a:t>
            </a:r>
            <a:endParaRPr lang="ko-KR" altLang="en-US" sz="20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83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잘린 위쪽 모서리 40">
            <a:extLst>
              <a:ext uri="{FF2B5EF4-FFF2-40B4-BE49-F238E27FC236}">
                <a16:creationId xmlns:a16="http://schemas.microsoft.com/office/drawing/2014/main" id="{51FBC85E-907F-43C5-887C-BE744331A4B6}"/>
              </a:ext>
            </a:extLst>
          </p:cNvPr>
          <p:cNvSpPr/>
          <p:nvPr/>
        </p:nvSpPr>
        <p:spPr>
          <a:xfrm rot="16200000">
            <a:off x="941976" y="545279"/>
            <a:ext cx="1733016" cy="2306236"/>
          </a:xfrm>
          <a:prstGeom prst="snip2SameRect">
            <a:avLst>
              <a:gd name="adj1" fmla="val 21180"/>
              <a:gd name="adj2" fmla="val 0"/>
            </a:avLst>
          </a:prstGeom>
          <a:solidFill>
            <a:srgbClr val="E5E8EF"/>
          </a:solidFill>
          <a:ln w="57150">
            <a:solidFill>
              <a:srgbClr val="505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사각형: 잘린 위쪽 모서리 29">
            <a:extLst>
              <a:ext uri="{FF2B5EF4-FFF2-40B4-BE49-F238E27FC236}">
                <a16:creationId xmlns:a16="http://schemas.microsoft.com/office/drawing/2014/main" id="{1E620B40-566C-42F8-A021-1984C30CBE93}"/>
              </a:ext>
            </a:extLst>
          </p:cNvPr>
          <p:cNvSpPr/>
          <p:nvPr/>
        </p:nvSpPr>
        <p:spPr>
          <a:xfrm rot="16200000">
            <a:off x="1310983" y="4016832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E5E8EF"/>
          </a:solidFill>
          <a:ln w="57150">
            <a:solidFill>
              <a:srgbClr val="505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사각형: 잘린 위쪽 모서리 26">
            <a:extLst>
              <a:ext uri="{FF2B5EF4-FFF2-40B4-BE49-F238E27FC236}">
                <a16:creationId xmlns:a16="http://schemas.microsoft.com/office/drawing/2014/main" id="{AC5033DE-9305-4BDD-8900-023AD945ABF1}"/>
              </a:ext>
            </a:extLst>
          </p:cNvPr>
          <p:cNvSpPr/>
          <p:nvPr/>
        </p:nvSpPr>
        <p:spPr>
          <a:xfrm rot="16200000">
            <a:off x="1310983" y="1509258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E5E8EF"/>
          </a:solidFill>
          <a:ln w="57150">
            <a:solidFill>
              <a:srgbClr val="505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D2155B-B4AF-4632-B5D2-8C3016DA4295}"/>
              </a:ext>
            </a:extLst>
          </p:cNvPr>
          <p:cNvSpPr txBox="1"/>
          <p:nvPr/>
        </p:nvSpPr>
        <p:spPr>
          <a:xfrm>
            <a:off x="895854" y="5527518"/>
            <a:ext cx="1955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Calculation</a:t>
            </a:r>
            <a:endParaRPr lang="ko-KR" altLang="en-US" sz="2000" dirty="0">
              <a:ln>
                <a:solidFill>
                  <a:schemeClr val="bg1"/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B1CA7-13FF-4266-9722-9081EFFBF968}"/>
              </a:ext>
            </a:extLst>
          </p:cNvPr>
          <p:cNvSpPr txBox="1"/>
          <p:nvPr/>
        </p:nvSpPr>
        <p:spPr>
          <a:xfrm>
            <a:off x="839619" y="1333943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Orientation </a:t>
            </a:r>
            <a:b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&amp; Memory</a:t>
            </a:r>
          </a:p>
        </p:txBody>
      </p:sp>
      <p:sp>
        <p:nvSpPr>
          <p:cNvPr id="29" name="사각형: 잘린 위쪽 모서리 28">
            <a:extLst>
              <a:ext uri="{FF2B5EF4-FFF2-40B4-BE49-F238E27FC236}">
                <a16:creationId xmlns:a16="http://schemas.microsoft.com/office/drawing/2014/main" id="{3B7D004B-3517-44B4-9AF3-EF585C40DBBB}"/>
              </a:ext>
            </a:extLst>
          </p:cNvPr>
          <p:cNvSpPr/>
          <p:nvPr/>
        </p:nvSpPr>
        <p:spPr>
          <a:xfrm rot="16200000">
            <a:off x="1310983" y="2706644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505F88"/>
          </a:solidFill>
          <a:ln w="57150">
            <a:solidFill>
              <a:srgbClr val="505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7F3D7B-6AF6-4BFD-91B9-F10F79B80EE0}"/>
              </a:ext>
            </a:extLst>
          </p:cNvPr>
          <p:cNvSpPr txBox="1"/>
          <p:nvPr/>
        </p:nvSpPr>
        <p:spPr>
          <a:xfrm>
            <a:off x="895854" y="2863976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Language</a:t>
            </a:r>
            <a:endParaRPr lang="ko-KR" altLang="en-US" sz="2400" dirty="0">
              <a:ln>
                <a:solidFill>
                  <a:schemeClr val="bg1"/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44FD88-5C23-40BB-8951-22B199A6AF28}"/>
              </a:ext>
            </a:extLst>
          </p:cNvPr>
          <p:cNvSpPr txBox="1"/>
          <p:nvPr/>
        </p:nvSpPr>
        <p:spPr>
          <a:xfrm>
            <a:off x="1117870" y="3828120"/>
            <a:ext cx="1511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Visual-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Spatial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0DA610F-A312-43C8-AF6D-91ADBD969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358105"/>
              </p:ext>
            </p:extLst>
          </p:nvPr>
        </p:nvGraphicFramePr>
        <p:xfrm>
          <a:off x="2925447" y="764704"/>
          <a:ext cx="7419026" cy="602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9026">
                  <a:extLst>
                    <a:ext uri="{9D8B030D-6E8A-4147-A177-3AD203B41FA5}">
                      <a16:colId xmlns:a16="http://schemas.microsoft.com/office/drawing/2014/main" val="3218215135"/>
                    </a:ext>
                  </a:extLst>
                </a:gridCol>
              </a:tblGrid>
              <a:tr h="768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>
                          <a:solidFill>
                            <a:schemeClr val="tx1"/>
                          </a:solidFill>
                          <a:highlight>
                            <a:srgbClr val="FFDA6F"/>
                          </a:highlight>
                          <a:latin typeface="Abadi" panose="020B0604020104020204" pitchFamily="34" charset="0"/>
                          <a:ea typeface="+mn-ea"/>
                          <a:cs typeface="Aharoni" panose="02010803020104030203" pitchFamily="2" charset="-79"/>
                        </a:rPr>
                        <a:t>CDT</a:t>
                      </a:r>
                      <a:endParaRPr lang="ko-KR" altLang="en-US" sz="3200" b="1" dirty="0">
                        <a:solidFill>
                          <a:schemeClr val="tx1"/>
                        </a:solidFill>
                        <a:highlight>
                          <a:srgbClr val="FFDA6F"/>
                        </a:highlight>
                        <a:latin typeface="Abadi" panose="020B0604020104020204" pitchFamily="34" charset="0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99059"/>
                  </a:ext>
                </a:extLst>
              </a:tr>
              <a:tr h="525804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800" b="0" dirty="0">
                        <a:solidFill>
                          <a:sysClr val="windowText" lastClr="000000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073747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A61786EA-6908-4058-90B4-0F3C878A1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5" b="20600"/>
          <a:stretch/>
        </p:blipFill>
        <p:spPr>
          <a:xfrm>
            <a:off x="4738458" y="921501"/>
            <a:ext cx="3661798" cy="5718918"/>
          </a:xfrm>
          <a:prstGeom prst="rect">
            <a:avLst/>
          </a:prstGeom>
        </p:spPr>
      </p:pic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C017351C-2C2E-4018-AA19-7456A595D948}"/>
              </a:ext>
            </a:extLst>
          </p:cNvPr>
          <p:cNvSpPr/>
          <p:nvPr/>
        </p:nvSpPr>
        <p:spPr>
          <a:xfrm>
            <a:off x="4013055" y="77159"/>
            <a:ext cx="1944216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07581E-A5FD-43EF-8EB0-F43E23C02295}"/>
              </a:ext>
            </a:extLst>
          </p:cNvPr>
          <p:cNvSpPr/>
          <p:nvPr/>
        </p:nvSpPr>
        <p:spPr>
          <a:xfrm>
            <a:off x="4013055" y="50153"/>
            <a:ext cx="1835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0" name="직선 연결선 23">
            <a:extLst>
              <a:ext uri="{FF2B5EF4-FFF2-40B4-BE49-F238E27FC236}">
                <a16:creationId xmlns:a16="http://schemas.microsoft.com/office/drawing/2014/main" id="{B5D93FF4-A0A7-4362-9ED3-70EA36E10BBE}"/>
              </a:ext>
            </a:extLst>
          </p:cNvPr>
          <p:cNvCxnSpPr>
            <a:cxnSpLocks/>
          </p:cNvCxnSpPr>
          <p:nvPr/>
        </p:nvCxnSpPr>
        <p:spPr>
          <a:xfrm flipH="1">
            <a:off x="4013055" y="582940"/>
            <a:ext cx="8136904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EE916A-ECE1-4106-84EE-75E1480D63EC}"/>
              </a:ext>
            </a:extLst>
          </p:cNvPr>
          <p:cNvSpPr txBox="1"/>
          <p:nvPr/>
        </p:nvSpPr>
        <p:spPr>
          <a:xfrm>
            <a:off x="6096000" y="154099"/>
            <a:ext cx="5779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Our Dementia</a:t>
            </a:r>
            <a:r>
              <a:rPr lang="ko-KR" altLang="en-US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Test</a:t>
            </a:r>
            <a:r>
              <a:rPr lang="ko-KR" altLang="en-US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(K-MMSE + CDT)</a:t>
            </a:r>
            <a:endParaRPr lang="ko-KR" altLang="en-US" sz="20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02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잘린 위쪽 모서리 40">
            <a:extLst>
              <a:ext uri="{FF2B5EF4-FFF2-40B4-BE49-F238E27FC236}">
                <a16:creationId xmlns:a16="http://schemas.microsoft.com/office/drawing/2014/main" id="{51FBC85E-907F-43C5-887C-BE744331A4B6}"/>
              </a:ext>
            </a:extLst>
          </p:cNvPr>
          <p:cNvSpPr/>
          <p:nvPr/>
        </p:nvSpPr>
        <p:spPr>
          <a:xfrm rot="16200000">
            <a:off x="941976" y="545279"/>
            <a:ext cx="1733016" cy="2306236"/>
          </a:xfrm>
          <a:prstGeom prst="snip2SameRect">
            <a:avLst>
              <a:gd name="adj1" fmla="val 21180"/>
              <a:gd name="adj2" fmla="val 0"/>
            </a:avLst>
          </a:prstGeom>
          <a:solidFill>
            <a:srgbClr val="E5E8EF"/>
          </a:solidFill>
          <a:ln w="57150">
            <a:solidFill>
              <a:srgbClr val="505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사각형: 잘린 위쪽 모서리 26">
            <a:extLst>
              <a:ext uri="{FF2B5EF4-FFF2-40B4-BE49-F238E27FC236}">
                <a16:creationId xmlns:a16="http://schemas.microsoft.com/office/drawing/2014/main" id="{AC5033DE-9305-4BDD-8900-023AD945ABF1}"/>
              </a:ext>
            </a:extLst>
          </p:cNvPr>
          <p:cNvSpPr/>
          <p:nvPr/>
        </p:nvSpPr>
        <p:spPr>
          <a:xfrm rot="16200000">
            <a:off x="1310983" y="1509258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E5E8EF"/>
          </a:solidFill>
          <a:ln w="57150">
            <a:solidFill>
              <a:srgbClr val="505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B1CA7-13FF-4266-9722-9081EFFBF968}"/>
              </a:ext>
            </a:extLst>
          </p:cNvPr>
          <p:cNvSpPr txBox="1"/>
          <p:nvPr/>
        </p:nvSpPr>
        <p:spPr>
          <a:xfrm>
            <a:off x="839619" y="1333943"/>
            <a:ext cx="2085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Orientation </a:t>
            </a:r>
            <a:b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</a:br>
            <a:r>
              <a:rPr lang="en-US" altLang="ko-KR" sz="20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&amp; Memory</a:t>
            </a:r>
          </a:p>
        </p:txBody>
      </p:sp>
      <p:sp>
        <p:nvSpPr>
          <p:cNvPr id="29" name="사각형: 잘린 위쪽 모서리 28">
            <a:extLst>
              <a:ext uri="{FF2B5EF4-FFF2-40B4-BE49-F238E27FC236}">
                <a16:creationId xmlns:a16="http://schemas.microsoft.com/office/drawing/2014/main" id="{3B7D004B-3517-44B4-9AF3-EF585C40DBBB}"/>
              </a:ext>
            </a:extLst>
          </p:cNvPr>
          <p:cNvSpPr/>
          <p:nvPr/>
        </p:nvSpPr>
        <p:spPr>
          <a:xfrm rot="16200000">
            <a:off x="1310983" y="2706644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E5E8EF"/>
          </a:solidFill>
          <a:ln w="57150">
            <a:solidFill>
              <a:srgbClr val="505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사각형: 잘린 위쪽 모서리 29">
            <a:extLst>
              <a:ext uri="{FF2B5EF4-FFF2-40B4-BE49-F238E27FC236}">
                <a16:creationId xmlns:a16="http://schemas.microsoft.com/office/drawing/2014/main" id="{1E620B40-566C-42F8-A021-1984C30CBE93}"/>
              </a:ext>
            </a:extLst>
          </p:cNvPr>
          <p:cNvSpPr/>
          <p:nvPr/>
        </p:nvSpPr>
        <p:spPr>
          <a:xfrm rot="16200000">
            <a:off x="1310983" y="4016832"/>
            <a:ext cx="1629839" cy="3101831"/>
          </a:xfrm>
          <a:prstGeom prst="snip2SameRect">
            <a:avLst>
              <a:gd name="adj1" fmla="val 23764"/>
              <a:gd name="adj2" fmla="val 0"/>
            </a:avLst>
          </a:prstGeom>
          <a:solidFill>
            <a:srgbClr val="505F88"/>
          </a:solidFill>
          <a:ln w="57150">
            <a:solidFill>
              <a:srgbClr val="505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7F3D7B-6AF6-4BFD-91B9-F10F79B80EE0}"/>
              </a:ext>
            </a:extLst>
          </p:cNvPr>
          <p:cNvSpPr txBox="1"/>
          <p:nvPr/>
        </p:nvSpPr>
        <p:spPr>
          <a:xfrm>
            <a:off x="895854" y="2863976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Language</a:t>
            </a:r>
            <a:endParaRPr lang="ko-KR" altLang="en-US" sz="2400" dirty="0">
              <a:ln>
                <a:solidFill>
                  <a:schemeClr val="bg1"/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0DA610F-A312-43C8-AF6D-91ADBD969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349401"/>
              </p:ext>
            </p:extLst>
          </p:nvPr>
        </p:nvGraphicFramePr>
        <p:xfrm>
          <a:off x="2925447" y="764704"/>
          <a:ext cx="7419026" cy="602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9026">
                  <a:extLst>
                    <a:ext uri="{9D8B030D-6E8A-4147-A177-3AD203B41FA5}">
                      <a16:colId xmlns:a16="http://schemas.microsoft.com/office/drawing/2014/main" val="3218215135"/>
                    </a:ext>
                  </a:extLst>
                </a:gridCol>
              </a:tblGrid>
              <a:tr h="768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200" b="1" dirty="0">
                        <a:solidFill>
                          <a:schemeClr val="tx1"/>
                        </a:solidFill>
                        <a:highlight>
                          <a:srgbClr val="FFDA6F"/>
                        </a:highlight>
                        <a:latin typeface="+mn-ea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499059"/>
                  </a:ext>
                </a:extLst>
              </a:tr>
              <a:tr h="5258047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800" b="0" dirty="0">
                        <a:solidFill>
                          <a:sysClr val="windowText" lastClr="000000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07374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601606D-88DB-4D20-A51C-5D7A812EF860}"/>
              </a:ext>
            </a:extLst>
          </p:cNvPr>
          <p:cNvSpPr txBox="1"/>
          <p:nvPr/>
        </p:nvSpPr>
        <p:spPr>
          <a:xfrm>
            <a:off x="1055081" y="3829820"/>
            <a:ext cx="1511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Visual-</a:t>
            </a:r>
          </a:p>
          <a:p>
            <a:pPr algn="ctr"/>
            <a:r>
              <a:rPr lang="en-US" altLang="ko-KR" sz="2400" dirty="0">
                <a:ln>
                  <a:solidFill>
                    <a:schemeClr val="bg1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Spatial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F7433B-69EF-4C9C-9D92-F665CF16DF1A}"/>
              </a:ext>
            </a:extLst>
          </p:cNvPr>
          <p:cNvSpPr txBox="1"/>
          <p:nvPr/>
        </p:nvSpPr>
        <p:spPr>
          <a:xfrm>
            <a:off x="605300" y="5355642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Calculation</a:t>
            </a:r>
            <a:endParaRPr lang="ko-KR" altLang="en-US" sz="24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057E3CB-BF60-4947-9DF9-D20D50D00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5" b="19125"/>
          <a:stretch/>
        </p:blipFill>
        <p:spPr>
          <a:xfrm>
            <a:off x="4772604" y="800875"/>
            <a:ext cx="3660556" cy="5818229"/>
          </a:xfrm>
          <a:prstGeom prst="rect">
            <a:avLst/>
          </a:prstGeom>
        </p:spPr>
      </p:pic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6BA94FC-B4E5-419D-BD12-22F4E174EDC5}"/>
              </a:ext>
            </a:extLst>
          </p:cNvPr>
          <p:cNvSpPr/>
          <p:nvPr/>
        </p:nvSpPr>
        <p:spPr>
          <a:xfrm>
            <a:off x="4013055" y="77159"/>
            <a:ext cx="1944216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2D53E9-0D5E-4E9A-BB7B-E3A43CAD66A3}"/>
              </a:ext>
            </a:extLst>
          </p:cNvPr>
          <p:cNvSpPr/>
          <p:nvPr/>
        </p:nvSpPr>
        <p:spPr>
          <a:xfrm>
            <a:off x="4013055" y="50153"/>
            <a:ext cx="1835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5633B4-68A2-4EA6-A2CD-C38C8C7DF94D}"/>
              </a:ext>
            </a:extLst>
          </p:cNvPr>
          <p:cNvCxnSpPr>
            <a:cxnSpLocks/>
          </p:cNvCxnSpPr>
          <p:nvPr/>
        </p:nvCxnSpPr>
        <p:spPr>
          <a:xfrm flipH="1">
            <a:off x="4013055" y="582940"/>
            <a:ext cx="8136904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81C577-01E6-4E20-AE1E-85D2C51FBA35}"/>
              </a:ext>
            </a:extLst>
          </p:cNvPr>
          <p:cNvSpPr txBox="1"/>
          <p:nvPr/>
        </p:nvSpPr>
        <p:spPr>
          <a:xfrm>
            <a:off x="6096000" y="154099"/>
            <a:ext cx="5779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Our Dementia</a:t>
            </a:r>
            <a:r>
              <a:rPr lang="ko-KR" altLang="en-US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Test</a:t>
            </a:r>
            <a:r>
              <a:rPr lang="ko-KR" altLang="en-US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(K-MMSE + CDT)</a:t>
            </a:r>
            <a:endParaRPr lang="ko-KR" altLang="en-US" sz="20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76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3D80F86-1103-4B67-8E9E-58404853F648}"/>
              </a:ext>
            </a:extLst>
          </p:cNvPr>
          <p:cNvGrpSpPr/>
          <p:nvPr/>
        </p:nvGrpSpPr>
        <p:grpSpPr>
          <a:xfrm>
            <a:off x="4792783" y="108878"/>
            <a:ext cx="3336131" cy="6667250"/>
            <a:chOff x="340290" y="116632"/>
            <a:chExt cx="3336131" cy="66672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89069E1-51F9-4BDA-AD63-A8D9DC180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81"/>
            <a:stretch/>
          </p:blipFill>
          <p:spPr>
            <a:xfrm>
              <a:off x="340290" y="116632"/>
              <a:ext cx="3336131" cy="666725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9766571-0494-47A6-BC5F-19AC7AA74328}"/>
                </a:ext>
              </a:extLst>
            </p:cNvPr>
            <p:cNvSpPr/>
            <p:nvPr/>
          </p:nvSpPr>
          <p:spPr>
            <a:xfrm>
              <a:off x="940187" y="3068960"/>
              <a:ext cx="2160240" cy="23442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A50D1D-F6BF-45F7-815D-169C0B987551}"/>
              </a:ext>
            </a:extLst>
          </p:cNvPr>
          <p:cNvGrpSpPr/>
          <p:nvPr/>
        </p:nvGrpSpPr>
        <p:grpSpPr>
          <a:xfrm>
            <a:off x="8400256" y="108878"/>
            <a:ext cx="3336131" cy="6640244"/>
            <a:chOff x="3791744" y="108878"/>
            <a:chExt cx="3336131" cy="66402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24ABBE7-2745-4258-A015-7C143562C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75"/>
            <a:stretch/>
          </p:blipFill>
          <p:spPr>
            <a:xfrm>
              <a:off x="3791744" y="108878"/>
              <a:ext cx="3336131" cy="664024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C03A93-6BD4-4A29-A837-CC57B33EEF21}"/>
                </a:ext>
              </a:extLst>
            </p:cNvPr>
            <p:cNvSpPr/>
            <p:nvPr/>
          </p:nvSpPr>
          <p:spPr>
            <a:xfrm>
              <a:off x="4276318" y="3068961"/>
              <a:ext cx="2370978" cy="10801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4FD60E-2CA3-4668-9284-AA10B96A2D35}"/>
              </a:ext>
            </a:extLst>
          </p:cNvPr>
          <p:cNvGrpSpPr/>
          <p:nvPr/>
        </p:nvGrpSpPr>
        <p:grpSpPr>
          <a:xfrm>
            <a:off x="1" y="564551"/>
            <a:ext cx="4511824" cy="559328"/>
            <a:chOff x="7397431" y="190750"/>
            <a:chExt cx="5010349" cy="559328"/>
          </a:xfrm>
        </p:grpSpPr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85350FFC-8A5E-4645-A296-16928A87DF9E}"/>
                </a:ext>
              </a:extLst>
            </p:cNvPr>
            <p:cNvSpPr/>
            <p:nvPr/>
          </p:nvSpPr>
          <p:spPr>
            <a:xfrm>
              <a:off x="7397431" y="217756"/>
              <a:ext cx="1944216" cy="532322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>
                <a:solidFill>
                  <a:srgbClr val="A80000"/>
                </a:solidFill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4307885-DD05-43D1-A468-3C3CBBF55B5C}"/>
                </a:ext>
              </a:extLst>
            </p:cNvPr>
            <p:cNvGrpSpPr/>
            <p:nvPr/>
          </p:nvGrpSpPr>
          <p:grpSpPr>
            <a:xfrm>
              <a:off x="7397431" y="190750"/>
              <a:ext cx="5010349" cy="532787"/>
              <a:chOff x="7397431" y="190750"/>
              <a:chExt cx="5010349" cy="53278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96F39CE-FE07-4C8E-B05B-6648D7EF94EE}"/>
                  </a:ext>
                </a:extLst>
              </p:cNvPr>
              <p:cNvSpPr/>
              <p:nvPr/>
            </p:nvSpPr>
            <p:spPr>
              <a:xfrm>
                <a:off x="7397431" y="190750"/>
                <a:ext cx="1835488" cy="5040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  <a:cs typeface="Calibri" pitchFamily="34" charset="0"/>
                  </a:rPr>
                  <a:t>Contents</a:t>
                </a:r>
                <a:endParaRPr lang="ko-KR" altLang="en-US" sz="2400" b="1" dirty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15" name="직선 연결선 23">
                <a:extLst>
                  <a:ext uri="{FF2B5EF4-FFF2-40B4-BE49-F238E27FC236}">
                    <a16:creationId xmlns:a16="http://schemas.microsoft.com/office/drawing/2014/main" id="{3760526E-01EF-4A0E-98C2-8A59D0BE8B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7431" y="723537"/>
                <a:ext cx="479456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</a:ln>
              <a:effectLst/>
            </p:spPr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55DB05-4316-4341-8A64-4ADCF743D8F0}"/>
                  </a:ext>
                </a:extLst>
              </p:cNvPr>
              <p:cNvSpPr txBox="1"/>
              <p:nvPr/>
            </p:nvSpPr>
            <p:spPr>
              <a:xfrm>
                <a:off x="9480376" y="294696"/>
                <a:ext cx="29274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2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Last screen</a:t>
                </a:r>
                <a:endParaRPr lang="ko-KR" altLang="en-US" dirty="0">
                  <a:solidFill>
                    <a:schemeClr val="accent2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74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2D0BC90-E88C-4042-B446-9AB2C03A9DE4}"/>
              </a:ext>
            </a:extLst>
          </p:cNvPr>
          <p:cNvSpPr/>
          <p:nvPr/>
        </p:nvSpPr>
        <p:spPr>
          <a:xfrm>
            <a:off x="3431704" y="2771410"/>
            <a:ext cx="6048672" cy="965977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直接连接符 7"/>
          <p:cNvSpPr>
            <a:spLocks noChangeShapeType="1"/>
          </p:cNvSpPr>
          <p:nvPr/>
        </p:nvSpPr>
        <p:spPr bwMode="auto">
          <a:xfrm>
            <a:off x="3215680" y="3737393"/>
            <a:ext cx="604867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1" name="直接连接符 10"/>
          <p:cNvSpPr>
            <a:spLocks noChangeShapeType="1"/>
          </p:cNvSpPr>
          <p:nvPr/>
        </p:nvSpPr>
        <p:spPr bwMode="auto">
          <a:xfrm>
            <a:off x="3215680" y="2771409"/>
            <a:ext cx="604867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77841" y="2896966"/>
            <a:ext cx="68039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4400" b="1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휴먼둥근헤드라인" panose="02030504000101010101" pitchFamily="18" charset="-127"/>
                <a:cs typeface="Calibri" pitchFamily="34" charset="0"/>
              </a:rPr>
              <a:t>Demo</a:t>
            </a:r>
            <a:endParaRPr lang="zh-CN" altLang="en-US" sz="4400" b="1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latin typeface="휴먼둥근헤드라인" panose="02030504000101010101" pitchFamily="18" charset="-127"/>
              <a:cs typeface="Calibri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123DC-8432-489D-A9F4-16E242477D6A}"/>
              </a:ext>
            </a:extLst>
          </p:cNvPr>
          <p:cNvSpPr/>
          <p:nvPr/>
        </p:nvSpPr>
        <p:spPr>
          <a:xfrm>
            <a:off x="0" y="58316"/>
            <a:ext cx="12192000" cy="6741368"/>
          </a:xfrm>
          <a:prstGeom prst="rect">
            <a:avLst/>
          </a:prstGeom>
          <a:noFill/>
          <a:ln w="190500">
            <a:solidFill>
              <a:schemeClr val="accent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2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2D0BC90-E88C-4042-B446-9AB2C03A9DE4}"/>
              </a:ext>
            </a:extLst>
          </p:cNvPr>
          <p:cNvSpPr/>
          <p:nvPr/>
        </p:nvSpPr>
        <p:spPr>
          <a:xfrm>
            <a:off x="3431704" y="2771410"/>
            <a:ext cx="6048672" cy="965977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123DC-8432-489D-A9F4-16E242477D6A}"/>
              </a:ext>
            </a:extLst>
          </p:cNvPr>
          <p:cNvSpPr/>
          <p:nvPr/>
        </p:nvSpPr>
        <p:spPr>
          <a:xfrm>
            <a:off x="0" y="58316"/>
            <a:ext cx="12192000" cy="6741368"/>
          </a:xfrm>
          <a:prstGeom prst="rect">
            <a:avLst/>
          </a:prstGeom>
          <a:noFill/>
          <a:ln w="190500">
            <a:solidFill>
              <a:schemeClr val="accent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KakaoTalk_Video_20191215_2037_52_554">
            <a:hlinkClick r:id="" action="ppaction://media"/>
            <a:extLst>
              <a:ext uri="{FF2B5EF4-FFF2-40B4-BE49-F238E27FC236}">
                <a16:creationId xmlns:a16="http://schemas.microsoft.com/office/drawing/2014/main" id="{8748B234-D29E-4A50-B6B3-5102CDD9E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7408" y="368660"/>
            <a:ext cx="10657184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4295800" y="2060848"/>
            <a:ext cx="432048" cy="430592"/>
          </a:xfrm>
          <a:prstGeom prst="parallelogram">
            <a:avLst>
              <a:gd name="adj" fmla="val 71699"/>
            </a:avLst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71864" y="1988840"/>
            <a:ext cx="4248472" cy="502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Motivation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27648" y="1988840"/>
            <a:ext cx="12961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A80000"/>
                </a:solidFill>
                <a:latin typeface="Calibri" pitchFamily="34" charset="0"/>
                <a:cs typeface="Calibri" pitchFamily="34" charset="0"/>
              </a:rPr>
              <a:t>Part 1</a:t>
            </a:r>
            <a:endParaRPr lang="ko-KR" altLang="en-US" sz="2000" b="1" dirty="0">
              <a:solidFill>
                <a:srgbClr val="A8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4295800" y="2863507"/>
            <a:ext cx="432048" cy="430592"/>
          </a:xfrm>
          <a:prstGeom prst="parallelogram">
            <a:avLst>
              <a:gd name="adj" fmla="val 71699"/>
            </a:avLst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71864" y="2791499"/>
            <a:ext cx="28803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27648" y="2791499"/>
            <a:ext cx="12961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A80000"/>
                </a:solidFill>
                <a:latin typeface="Calibri" pitchFamily="34" charset="0"/>
                <a:cs typeface="Calibri" pitchFamily="34" charset="0"/>
              </a:rPr>
              <a:t>Part 2</a:t>
            </a:r>
            <a:endParaRPr lang="ko-KR" altLang="en-US" sz="2000" b="1" dirty="0">
              <a:solidFill>
                <a:srgbClr val="A8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4295800" y="3737436"/>
            <a:ext cx="432048" cy="430592"/>
          </a:xfrm>
          <a:prstGeom prst="parallelogram">
            <a:avLst>
              <a:gd name="adj" fmla="val 71699"/>
            </a:avLst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71864" y="4529566"/>
            <a:ext cx="288032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Program strategy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27648" y="3665428"/>
            <a:ext cx="12961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A80000"/>
                </a:solidFill>
                <a:latin typeface="Calibri" pitchFamily="34" charset="0"/>
                <a:cs typeface="Calibri" pitchFamily="34" charset="0"/>
              </a:rPr>
              <a:t>Part 3</a:t>
            </a:r>
            <a:endParaRPr lang="ko-KR" altLang="en-US" sz="2000" b="1" dirty="0">
              <a:solidFill>
                <a:srgbClr val="A8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4295800" y="4604527"/>
            <a:ext cx="432048" cy="430592"/>
          </a:xfrm>
          <a:prstGeom prst="parallelogram">
            <a:avLst>
              <a:gd name="adj" fmla="val 71699"/>
            </a:avLst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71864" y="3666166"/>
            <a:ext cx="3816424" cy="502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Demo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27648" y="4532519"/>
            <a:ext cx="12961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A80000"/>
                </a:solidFill>
                <a:latin typeface="Calibri" pitchFamily="34" charset="0"/>
                <a:cs typeface="Calibri" pitchFamily="34" charset="0"/>
              </a:rPr>
              <a:t>Part 4</a:t>
            </a:r>
            <a:endParaRPr lang="ko-KR" altLang="en-US" sz="2000" b="1" dirty="0">
              <a:solidFill>
                <a:srgbClr val="A8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C42E2C-B236-40D7-83DC-6E7042FCEEEE}"/>
              </a:ext>
            </a:extLst>
          </p:cNvPr>
          <p:cNvSpPr/>
          <p:nvPr/>
        </p:nvSpPr>
        <p:spPr>
          <a:xfrm>
            <a:off x="0" y="58316"/>
            <a:ext cx="12192000" cy="6741368"/>
          </a:xfrm>
          <a:prstGeom prst="rect">
            <a:avLst/>
          </a:prstGeom>
          <a:noFill/>
          <a:ln w="190500">
            <a:solidFill>
              <a:schemeClr val="accent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2EF40E-136D-44B0-81EA-64B44A73D5BD}"/>
              </a:ext>
            </a:extLst>
          </p:cNvPr>
          <p:cNvSpPr txBox="1"/>
          <p:nvPr/>
        </p:nvSpPr>
        <p:spPr>
          <a:xfrm>
            <a:off x="2943131" y="854265"/>
            <a:ext cx="1329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latin typeface="Abadi" panose="020B0604020104020204" pitchFamily="34" charset="0"/>
                <a:ea typeface="나눔스퀘어 Bold" panose="020B0600000101010101" pitchFamily="50" charset="-127"/>
              </a:rPr>
              <a:t>Index</a:t>
            </a:r>
            <a:endParaRPr lang="ko-KR" altLang="en-US" sz="4000" b="1" dirty="0">
              <a:solidFill>
                <a:schemeClr val="accent2"/>
              </a:solidFill>
              <a:latin typeface="Abadi" panose="020B0604020104020204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2367E0ED-32CA-43F1-9FB4-55309A09B0CF}"/>
              </a:ext>
            </a:extLst>
          </p:cNvPr>
          <p:cNvSpPr/>
          <p:nvPr/>
        </p:nvSpPr>
        <p:spPr>
          <a:xfrm>
            <a:off x="4295800" y="5435141"/>
            <a:ext cx="432048" cy="430592"/>
          </a:xfrm>
          <a:prstGeom prst="parallelogram">
            <a:avLst>
              <a:gd name="adj" fmla="val 71699"/>
            </a:avLst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AFB39F-D19C-4DA0-81D5-C9D5505DD1D3}"/>
              </a:ext>
            </a:extLst>
          </p:cNvPr>
          <p:cNvSpPr/>
          <p:nvPr/>
        </p:nvSpPr>
        <p:spPr>
          <a:xfrm>
            <a:off x="4871864" y="5363133"/>
            <a:ext cx="3816424" cy="502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Key feature &amp; Evaluation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DF1FC8-F8EB-4F2A-91FD-557A0328649A}"/>
              </a:ext>
            </a:extLst>
          </p:cNvPr>
          <p:cNvSpPr/>
          <p:nvPr/>
        </p:nvSpPr>
        <p:spPr>
          <a:xfrm>
            <a:off x="2927648" y="5363133"/>
            <a:ext cx="129614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A80000"/>
                </a:solidFill>
                <a:latin typeface="Calibri" pitchFamily="34" charset="0"/>
                <a:cs typeface="Calibri" pitchFamily="34" charset="0"/>
              </a:rPr>
              <a:t>Part 5</a:t>
            </a:r>
            <a:endParaRPr lang="ko-KR" altLang="en-US" sz="2000" b="1" dirty="0">
              <a:solidFill>
                <a:srgbClr val="A8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134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2D0BC90-E88C-4042-B446-9AB2C03A9DE4}"/>
              </a:ext>
            </a:extLst>
          </p:cNvPr>
          <p:cNvSpPr/>
          <p:nvPr/>
        </p:nvSpPr>
        <p:spPr>
          <a:xfrm>
            <a:off x="3431704" y="2771410"/>
            <a:ext cx="6048672" cy="965977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直接连接符 7"/>
          <p:cNvSpPr>
            <a:spLocks noChangeShapeType="1"/>
          </p:cNvSpPr>
          <p:nvPr/>
        </p:nvSpPr>
        <p:spPr bwMode="auto">
          <a:xfrm>
            <a:off x="3215680" y="3737393"/>
            <a:ext cx="604867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1" name="直接连接符 10"/>
          <p:cNvSpPr>
            <a:spLocks noChangeShapeType="1"/>
          </p:cNvSpPr>
          <p:nvPr/>
        </p:nvSpPr>
        <p:spPr bwMode="auto">
          <a:xfrm>
            <a:off x="3215680" y="2771409"/>
            <a:ext cx="604867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77841" y="2896966"/>
            <a:ext cx="68039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4400" b="1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휴먼둥근헤드라인" panose="02030504000101010101" pitchFamily="18" charset="-127"/>
                <a:cs typeface="Calibri" pitchFamily="34" charset="0"/>
              </a:rPr>
              <a:t>Program</a:t>
            </a:r>
            <a:r>
              <a:rPr lang="ko-KR" altLang="en-US" sz="4400" b="1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휴먼둥근헤드라인" panose="02030504000101010101" pitchFamily="18" charset="-127"/>
                <a:cs typeface="Calibri" pitchFamily="34" charset="0"/>
              </a:rPr>
              <a:t> </a:t>
            </a:r>
            <a:r>
              <a:rPr lang="en-US" altLang="ko-KR" sz="4400" b="1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휴먼둥근헤드라인" panose="02030504000101010101" pitchFamily="18" charset="-127"/>
                <a:cs typeface="Calibri" pitchFamily="34" charset="0"/>
              </a:rPr>
              <a:t>strategy</a:t>
            </a:r>
            <a:endParaRPr lang="zh-CN" altLang="en-US" sz="4400" b="1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latin typeface="휴먼둥근헤드라인" panose="02030504000101010101" pitchFamily="18" charset="-127"/>
              <a:cs typeface="Calibri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123DC-8432-489D-A9F4-16E242477D6A}"/>
              </a:ext>
            </a:extLst>
          </p:cNvPr>
          <p:cNvSpPr/>
          <p:nvPr/>
        </p:nvSpPr>
        <p:spPr>
          <a:xfrm>
            <a:off x="0" y="58316"/>
            <a:ext cx="12192000" cy="6741368"/>
          </a:xfrm>
          <a:prstGeom prst="rect">
            <a:avLst/>
          </a:prstGeom>
          <a:noFill/>
          <a:ln w="190500">
            <a:solidFill>
              <a:schemeClr val="accent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91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DF8253D1-0C69-4B14-AE02-F2E3A3C94A93}"/>
              </a:ext>
            </a:extLst>
          </p:cNvPr>
          <p:cNvSpPr/>
          <p:nvPr/>
        </p:nvSpPr>
        <p:spPr>
          <a:xfrm>
            <a:off x="728129" y="223007"/>
            <a:ext cx="3168352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C6FFCE-4EB4-4E92-9463-8AD738A8C856}"/>
              </a:ext>
            </a:extLst>
          </p:cNvPr>
          <p:cNvSpPr/>
          <p:nvPr/>
        </p:nvSpPr>
        <p:spPr>
          <a:xfrm>
            <a:off x="875420" y="231889"/>
            <a:ext cx="277230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Test strategy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직선 연결선 23">
            <a:extLst>
              <a:ext uri="{FF2B5EF4-FFF2-40B4-BE49-F238E27FC236}">
                <a16:creationId xmlns:a16="http://schemas.microsoft.com/office/drawing/2014/main" id="{9A89D65A-B144-4A16-9D87-DA9B7D56A4D1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997E1C-DC24-47DB-9F79-2BF2E65AE158}"/>
              </a:ext>
            </a:extLst>
          </p:cNvPr>
          <p:cNvCxnSpPr/>
          <p:nvPr/>
        </p:nvCxnSpPr>
        <p:spPr>
          <a:xfrm>
            <a:off x="0" y="6309320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7E0E4E0-AF01-420F-A6A5-5BBD4780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932" y="1213984"/>
            <a:ext cx="3827718" cy="3631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C14B3-874B-4513-A189-606F9F5C1F54}"/>
              </a:ext>
            </a:extLst>
          </p:cNvPr>
          <p:cNvSpPr txBox="1"/>
          <p:nvPr/>
        </p:nvSpPr>
        <p:spPr>
          <a:xfrm>
            <a:off x="8225631" y="5036529"/>
            <a:ext cx="353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Error processed </a:t>
            </a:r>
            <a:br>
              <a:rPr lang="en-US" altLang="ko-KR" dirty="0"/>
            </a:br>
            <a:r>
              <a:rPr lang="en-US" altLang="ko-KR" dirty="0"/>
              <a:t>Cognitive impairment accuracy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A8A9D-C8F7-4A00-AC81-21208259D4D3}"/>
              </a:ext>
            </a:extLst>
          </p:cNvPr>
          <p:cNvSpPr txBox="1"/>
          <p:nvPr/>
        </p:nvSpPr>
        <p:spPr>
          <a:xfrm>
            <a:off x="278413" y="960164"/>
            <a:ext cx="6710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Non-response processing strategy</a:t>
            </a:r>
            <a:endParaRPr lang="ko-KR" altLang="en-US" sz="24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F09CB34-EE73-403B-BCB9-E2AF1E76CD4C}"/>
              </a:ext>
            </a:extLst>
          </p:cNvPr>
          <p:cNvSpPr/>
          <p:nvPr/>
        </p:nvSpPr>
        <p:spPr>
          <a:xfrm>
            <a:off x="6880892" y="1234578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76F06-CCA8-48DE-A6D8-29471DBC657A}"/>
              </a:ext>
            </a:extLst>
          </p:cNvPr>
          <p:cNvSpPr txBox="1"/>
          <p:nvPr/>
        </p:nvSpPr>
        <p:spPr>
          <a:xfrm>
            <a:off x="0" y="6381328"/>
            <a:ext cx="1049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en-US" altLang="ko-KR" dirty="0"/>
              <a:t>“Scoring nonresponse on the Mini-Mental State Examination” </a:t>
            </a:r>
            <a:r>
              <a:rPr lang="ko-KR" altLang="en-US" dirty="0"/>
              <a:t>연구 책임 </a:t>
            </a:r>
            <a:r>
              <a:rPr lang="en-US" altLang="ko-KR" dirty="0"/>
              <a:t>: G. G. </a:t>
            </a:r>
            <a:r>
              <a:rPr lang="en-US" altLang="ko-KR" dirty="0" err="1"/>
              <a:t>Fillenbaum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58237-606F-4679-80AD-24C9FB775EE4}"/>
              </a:ext>
            </a:extLst>
          </p:cNvPr>
          <p:cNvSpPr txBox="1"/>
          <p:nvPr/>
        </p:nvSpPr>
        <p:spPr>
          <a:xfrm>
            <a:off x="8506814" y="3441068"/>
            <a:ext cx="103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</a:rPr>
              <a:t>correct</a:t>
            </a:r>
            <a:endParaRPr lang="ko-KR" altLang="en-US" sz="2000" b="1" dirty="0">
              <a:solidFill>
                <a:srgbClr val="FFFF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2BF815-8ABD-4FFF-8093-83073CE6F59D}"/>
              </a:ext>
            </a:extLst>
          </p:cNvPr>
          <p:cNvSpPr txBox="1"/>
          <p:nvPr/>
        </p:nvSpPr>
        <p:spPr>
          <a:xfrm>
            <a:off x="10090528" y="1540661"/>
            <a:ext cx="807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</a:rPr>
              <a:t>wrong</a:t>
            </a:r>
            <a:endParaRPr lang="ko-KR" altLang="en-US" sz="1600" b="1" dirty="0">
              <a:solidFill>
                <a:srgbClr val="FFFFFF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5B4F2F1-F272-469B-9D50-4E66E40FC5A7}"/>
              </a:ext>
            </a:extLst>
          </p:cNvPr>
          <p:cNvCxnSpPr>
            <a:cxnSpLocks/>
          </p:cNvCxnSpPr>
          <p:nvPr/>
        </p:nvCxnSpPr>
        <p:spPr>
          <a:xfrm>
            <a:off x="0" y="1450819"/>
            <a:ext cx="7012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1FFBC3-C443-4985-ADFB-9FD0CED8E434}"/>
              </a:ext>
            </a:extLst>
          </p:cNvPr>
          <p:cNvGrpSpPr/>
          <p:nvPr/>
        </p:nvGrpSpPr>
        <p:grpSpPr>
          <a:xfrm>
            <a:off x="875420" y="1738498"/>
            <a:ext cx="4769272" cy="1548096"/>
            <a:chOff x="847191" y="1492822"/>
            <a:chExt cx="4769272" cy="154809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5717A34-F4C2-4FBF-9FC7-0515CC726CFD}"/>
                </a:ext>
              </a:extLst>
            </p:cNvPr>
            <p:cNvSpPr/>
            <p:nvPr/>
          </p:nvSpPr>
          <p:spPr>
            <a:xfrm>
              <a:off x="1700104" y="1745339"/>
              <a:ext cx="23679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latin typeface="Abadi" panose="020B0604020104020204" pitchFamily="34" charset="0"/>
                </a:rPr>
                <a:t>Non-response</a:t>
              </a:r>
              <a:r>
                <a:rPr lang="en-US" altLang="ko-KR" sz="2400" b="1" dirty="0">
                  <a:latin typeface="Abadi" panose="020B0604020104020204" pitchFamily="34" charset="0"/>
                </a:rPr>
                <a:t> </a:t>
              </a:r>
              <a:endParaRPr lang="ko-KR" altLang="en-US" sz="2800" dirty="0">
                <a:latin typeface="Abadi" panose="020B0604020104020204" pitchFamily="34" charset="0"/>
              </a:endParaRPr>
            </a:p>
          </p:txBody>
        </p:sp>
        <p:pic>
          <p:nvPicPr>
            <p:cNvPr id="23" name="그래픽 22" descr="금지 표지">
              <a:extLst>
                <a:ext uri="{FF2B5EF4-FFF2-40B4-BE49-F238E27FC236}">
                  <a16:creationId xmlns:a16="http://schemas.microsoft.com/office/drawing/2014/main" id="{950F8B8C-D8B1-459A-94D9-5F562DBC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7191" y="1492822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723768-7776-48EC-B0F8-40B964680E3C}"/>
                </a:ext>
              </a:extLst>
            </p:cNvPr>
            <p:cNvSpPr txBox="1"/>
            <p:nvPr/>
          </p:nvSpPr>
          <p:spPr>
            <a:xfrm>
              <a:off x="2518020" y="2438860"/>
              <a:ext cx="28985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highlight>
                    <a:srgbClr val="FFDA6F"/>
                  </a:highlight>
                  <a:latin typeface="Abadi" panose="020B0604020104020204" pitchFamily="34" charset="0"/>
                </a:rPr>
                <a:t>Error</a:t>
              </a:r>
              <a:r>
                <a:rPr lang="en-US" altLang="ko-KR" sz="3200" dirty="0">
                  <a:latin typeface="Abadi" panose="020B0604020104020204" pitchFamily="34" charset="0"/>
                </a:rPr>
                <a:t> or </a:t>
              </a:r>
              <a:r>
                <a:rPr lang="en-US" altLang="ko-KR" sz="3200" b="1" dirty="0">
                  <a:highlight>
                    <a:srgbClr val="FFDA6F"/>
                  </a:highlight>
                  <a:latin typeface="Abadi" panose="020B0604020104020204" pitchFamily="34" charset="0"/>
                </a:rPr>
                <a:t>Correct</a:t>
              </a:r>
              <a:endParaRPr lang="ko-KR" altLang="en-US" sz="3200" b="1" dirty="0">
                <a:highlight>
                  <a:srgbClr val="FFDA6F"/>
                </a:highlight>
                <a:latin typeface="Abadi" panose="020B06040201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9EB254-614A-43C4-B2E4-70D8B7247D44}"/>
                </a:ext>
              </a:extLst>
            </p:cNvPr>
            <p:cNvSpPr txBox="1"/>
            <p:nvPr/>
          </p:nvSpPr>
          <p:spPr>
            <a:xfrm>
              <a:off x="1327750" y="2579253"/>
              <a:ext cx="1188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badi" panose="020B0604020104020204" pitchFamily="34" charset="0"/>
                </a:rPr>
                <a:t>random</a:t>
              </a:r>
              <a:endParaRPr lang="ko-KR" altLang="en-US" sz="2400" dirty="0">
                <a:latin typeface="Abadi" panose="020B0604020104020204" pitchFamily="34" charset="0"/>
              </a:endParaRPr>
            </a:p>
          </p:txBody>
        </p:sp>
        <p:pic>
          <p:nvPicPr>
            <p:cNvPr id="28" name="그래픽 27" descr="단색으로 채워진 슬픈 얼굴">
              <a:extLst>
                <a:ext uri="{FF2B5EF4-FFF2-40B4-BE49-F238E27FC236}">
                  <a16:creationId xmlns:a16="http://schemas.microsoft.com/office/drawing/2014/main" id="{9ED43D01-01AA-4EC1-816A-DB6637DA3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51325" y="2157187"/>
              <a:ext cx="523219" cy="523219"/>
            </a:xfrm>
            <a:prstGeom prst="rect">
              <a:avLst/>
            </a:prstGeom>
          </p:spPr>
        </p:pic>
        <p:pic>
          <p:nvPicPr>
            <p:cNvPr id="30" name="그래픽 29" descr="단색으로 채워진 활짝 웃는 얼굴">
              <a:extLst>
                <a:ext uri="{FF2B5EF4-FFF2-40B4-BE49-F238E27FC236}">
                  <a16:creationId xmlns:a16="http://schemas.microsoft.com/office/drawing/2014/main" id="{8A5E685A-5CC1-4822-9C13-96132B82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3845" y="2097692"/>
              <a:ext cx="582618" cy="58261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7E279B9-0E69-420A-ABC3-DF337A876150}"/>
              </a:ext>
            </a:extLst>
          </p:cNvPr>
          <p:cNvGrpSpPr/>
          <p:nvPr/>
        </p:nvGrpSpPr>
        <p:grpSpPr>
          <a:xfrm>
            <a:off x="889566" y="3458625"/>
            <a:ext cx="8978717" cy="2123658"/>
            <a:chOff x="889566" y="3458625"/>
            <a:chExt cx="8978717" cy="21236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3B5B9F-582F-445B-B053-BCEB602C711A}"/>
                </a:ext>
              </a:extLst>
            </p:cNvPr>
            <p:cNvSpPr txBox="1"/>
            <p:nvPr/>
          </p:nvSpPr>
          <p:spPr>
            <a:xfrm>
              <a:off x="1789820" y="3458625"/>
              <a:ext cx="807846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400" b="1" dirty="0">
                <a:latin typeface="Abadi" panose="020B0604020104020204" pitchFamily="34" charset="0"/>
              </a:endParaRPr>
            </a:p>
            <a:p>
              <a:r>
                <a:rPr lang="en-US" altLang="ko-KR" sz="2800" b="1" dirty="0">
                  <a:latin typeface="Abadi" panose="020B0604020104020204" pitchFamily="34" charset="0"/>
                </a:rPr>
                <a:t>After survey,</a:t>
              </a:r>
            </a:p>
            <a:p>
              <a:endParaRPr lang="en-US" altLang="ko-KR" sz="2400" b="1" dirty="0">
                <a:latin typeface="Abadi" panose="020B0604020104020204" pitchFamily="34" charset="0"/>
              </a:endParaRPr>
            </a:p>
            <a:p>
              <a:r>
                <a:rPr lang="en-US" altLang="ko-KR" sz="3200" b="1" dirty="0">
                  <a:highlight>
                    <a:srgbClr val="FFDA6F"/>
                  </a:highlight>
                  <a:latin typeface="Abadi" panose="020B0604020104020204" pitchFamily="34" charset="0"/>
                </a:rPr>
                <a:t>Error</a:t>
              </a:r>
              <a:r>
                <a:rPr lang="en-US" altLang="ko-KR" sz="3200" b="1" dirty="0">
                  <a:latin typeface="Abadi" panose="020B0604020104020204" pitchFamily="34" charset="0"/>
                </a:rPr>
                <a:t> processed is </a:t>
              </a:r>
              <a:r>
                <a:rPr lang="en-US" altLang="ko-KR" sz="3200" b="1" u="sng" dirty="0">
                  <a:solidFill>
                    <a:srgbClr val="FF0000"/>
                  </a:solidFill>
                  <a:latin typeface="Abadi" panose="020B0604020104020204" pitchFamily="34" charset="0"/>
                </a:rPr>
                <a:t>more accuracy! </a:t>
              </a:r>
            </a:p>
            <a:p>
              <a:endParaRPr lang="en-US" altLang="ko-KR" sz="2400" b="1" dirty="0">
                <a:latin typeface="Abadi" panose="020B0604020104020204" pitchFamily="34" charset="0"/>
              </a:endParaRPr>
            </a:p>
          </p:txBody>
        </p:sp>
        <p:pic>
          <p:nvPicPr>
            <p:cNvPr id="32" name="그래픽 31" descr="프레젠테이션 막대형 차트">
              <a:extLst>
                <a:ext uri="{FF2B5EF4-FFF2-40B4-BE49-F238E27FC236}">
                  <a16:creationId xmlns:a16="http://schemas.microsoft.com/office/drawing/2014/main" id="{AF0DFD56-534C-4E04-BA5A-AF1093230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9566" y="3693858"/>
              <a:ext cx="914400" cy="914400"/>
            </a:xfrm>
            <a:prstGeom prst="rect">
              <a:avLst/>
            </a:prstGeom>
          </p:spPr>
        </p:pic>
        <p:pic>
          <p:nvPicPr>
            <p:cNvPr id="35" name="그래픽 34" descr="단색으로 채워진 슬픈 얼굴">
              <a:extLst>
                <a:ext uri="{FF2B5EF4-FFF2-40B4-BE49-F238E27FC236}">
                  <a16:creationId xmlns:a16="http://schemas.microsoft.com/office/drawing/2014/main" id="{D99B79C1-1A21-4726-ABC1-45A008696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26293" y="4325502"/>
              <a:ext cx="523219" cy="523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1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DF8253D1-0C69-4B14-AE02-F2E3A3C94A93}"/>
              </a:ext>
            </a:extLst>
          </p:cNvPr>
          <p:cNvSpPr/>
          <p:nvPr/>
        </p:nvSpPr>
        <p:spPr>
          <a:xfrm>
            <a:off x="728129" y="223007"/>
            <a:ext cx="3168352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C6FFCE-4EB4-4E92-9463-8AD738A8C856}"/>
              </a:ext>
            </a:extLst>
          </p:cNvPr>
          <p:cNvSpPr/>
          <p:nvPr/>
        </p:nvSpPr>
        <p:spPr>
          <a:xfrm>
            <a:off x="875420" y="231889"/>
            <a:ext cx="277230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Test strategy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직선 연결선 23">
            <a:extLst>
              <a:ext uri="{FF2B5EF4-FFF2-40B4-BE49-F238E27FC236}">
                <a16:creationId xmlns:a16="http://schemas.microsoft.com/office/drawing/2014/main" id="{9A89D65A-B144-4A16-9D87-DA9B7D56A4D1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997E1C-DC24-47DB-9F79-2BF2E65AE158}"/>
              </a:ext>
            </a:extLst>
          </p:cNvPr>
          <p:cNvCxnSpPr/>
          <p:nvPr/>
        </p:nvCxnSpPr>
        <p:spPr>
          <a:xfrm>
            <a:off x="0" y="6309320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A8A9D-C8F7-4A00-AC81-21208259D4D3}"/>
              </a:ext>
            </a:extLst>
          </p:cNvPr>
          <p:cNvSpPr txBox="1"/>
          <p:nvPr/>
        </p:nvSpPr>
        <p:spPr>
          <a:xfrm>
            <a:off x="728129" y="960164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CDT processing strategy</a:t>
            </a:r>
            <a:endParaRPr lang="ko-KR" altLang="en-US" sz="24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F09CB34-EE73-403B-BCB9-E2AF1E76CD4C}"/>
              </a:ext>
            </a:extLst>
          </p:cNvPr>
          <p:cNvSpPr/>
          <p:nvPr/>
        </p:nvSpPr>
        <p:spPr>
          <a:xfrm>
            <a:off x="5619212" y="1234578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5B4F2F1-F272-469B-9D50-4E66E40FC5A7}"/>
              </a:ext>
            </a:extLst>
          </p:cNvPr>
          <p:cNvCxnSpPr>
            <a:cxnSpLocks/>
          </p:cNvCxnSpPr>
          <p:nvPr/>
        </p:nvCxnSpPr>
        <p:spPr>
          <a:xfrm>
            <a:off x="0" y="1450819"/>
            <a:ext cx="575126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A441C5-6531-42A1-9934-5E5027909E4A}"/>
              </a:ext>
            </a:extLst>
          </p:cNvPr>
          <p:cNvSpPr txBox="1"/>
          <p:nvPr/>
        </p:nvSpPr>
        <p:spPr>
          <a:xfrm>
            <a:off x="11382672" y="103116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Total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  <p:sp>
        <p:nvSpPr>
          <p:cNvPr id="69" name="순서도: 병합 68">
            <a:extLst>
              <a:ext uri="{FF2B5EF4-FFF2-40B4-BE49-F238E27FC236}">
                <a16:creationId xmlns:a16="http://schemas.microsoft.com/office/drawing/2014/main" id="{B6AB0D21-A83B-42DA-ACA4-71FAF088E065}"/>
              </a:ext>
            </a:extLst>
          </p:cNvPr>
          <p:cNvSpPr/>
          <p:nvPr/>
        </p:nvSpPr>
        <p:spPr>
          <a:xfrm>
            <a:off x="8811571" y="1556402"/>
            <a:ext cx="1235882" cy="2242552"/>
          </a:xfrm>
          <a:prstGeom prst="flowChartMerge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19A6FE-EE2F-49D4-9B86-E193A30CF1DB}"/>
              </a:ext>
            </a:extLst>
          </p:cNvPr>
          <p:cNvCxnSpPr>
            <a:cxnSpLocks/>
          </p:cNvCxnSpPr>
          <p:nvPr/>
        </p:nvCxnSpPr>
        <p:spPr>
          <a:xfrm>
            <a:off x="8811571" y="1556402"/>
            <a:ext cx="610860" cy="2250449"/>
          </a:xfrm>
          <a:prstGeom prst="line">
            <a:avLst/>
          </a:prstGeom>
          <a:ln w="3810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FAB2091-C5E7-42CD-B2DC-A144364A42D0}"/>
              </a:ext>
            </a:extLst>
          </p:cNvPr>
          <p:cNvCxnSpPr>
            <a:cxnSpLocks/>
          </p:cNvCxnSpPr>
          <p:nvPr/>
        </p:nvCxnSpPr>
        <p:spPr>
          <a:xfrm flipH="1">
            <a:off x="9422431" y="1556402"/>
            <a:ext cx="625022" cy="2272535"/>
          </a:xfrm>
          <a:prstGeom prst="line">
            <a:avLst/>
          </a:prstGeom>
          <a:ln w="38100"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순서도: 병합 67">
            <a:extLst>
              <a:ext uri="{FF2B5EF4-FFF2-40B4-BE49-F238E27FC236}">
                <a16:creationId xmlns:a16="http://schemas.microsoft.com/office/drawing/2014/main" id="{65CA8507-00E0-45D2-93C8-6C2C4F68C663}"/>
              </a:ext>
            </a:extLst>
          </p:cNvPr>
          <p:cNvSpPr/>
          <p:nvPr/>
        </p:nvSpPr>
        <p:spPr>
          <a:xfrm>
            <a:off x="9155870" y="1475233"/>
            <a:ext cx="587348" cy="2295334"/>
          </a:xfrm>
          <a:prstGeom prst="flowChartMerg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6FAF6BD-9ED7-4FA4-923A-9D5C40A976B5}"/>
              </a:ext>
            </a:extLst>
          </p:cNvPr>
          <p:cNvCxnSpPr>
            <a:cxnSpLocks/>
          </p:cNvCxnSpPr>
          <p:nvPr/>
        </p:nvCxnSpPr>
        <p:spPr>
          <a:xfrm>
            <a:off x="9144089" y="1471872"/>
            <a:ext cx="278342" cy="23891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F029076-B88A-4005-B969-7E134B78840E}"/>
              </a:ext>
            </a:extLst>
          </p:cNvPr>
          <p:cNvCxnSpPr>
            <a:cxnSpLocks/>
          </p:cNvCxnSpPr>
          <p:nvPr/>
        </p:nvCxnSpPr>
        <p:spPr>
          <a:xfrm flipH="1">
            <a:off x="9422431" y="1484395"/>
            <a:ext cx="320787" cy="22814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C3EC95EA-D749-40A4-B4B2-78F4D2724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49" y="1430886"/>
            <a:ext cx="4795910" cy="4776415"/>
          </a:xfrm>
          <a:prstGeom prst="rect">
            <a:avLst/>
          </a:prstGeom>
        </p:spPr>
      </p:pic>
      <p:sp>
        <p:nvSpPr>
          <p:cNvPr id="70" name="설명선: 굽은 선 69">
            <a:extLst>
              <a:ext uri="{FF2B5EF4-FFF2-40B4-BE49-F238E27FC236}">
                <a16:creationId xmlns:a16="http://schemas.microsoft.com/office/drawing/2014/main" id="{67C0DC28-C78E-4DC8-8F16-EF737F854288}"/>
              </a:ext>
            </a:extLst>
          </p:cNvPr>
          <p:cNvSpPr/>
          <p:nvPr/>
        </p:nvSpPr>
        <p:spPr>
          <a:xfrm>
            <a:off x="6096000" y="4356804"/>
            <a:ext cx="1728192" cy="1070307"/>
          </a:xfrm>
          <a:prstGeom prst="borderCallout2">
            <a:avLst>
              <a:gd name="adj1" fmla="val 17626"/>
              <a:gd name="adj2" fmla="val 95400"/>
              <a:gd name="adj3" fmla="val 16502"/>
              <a:gd name="adj4" fmla="val 132319"/>
              <a:gd name="adj5" fmla="val -217993"/>
              <a:gd name="adj6" fmla="val 17124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6">
                    <a:lumMod val="75000"/>
                  </a:schemeClr>
                </a:solidFill>
              </a:rPr>
              <a:t>Yellow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Score + 1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설명선: 굽은 선 70">
            <a:extLst>
              <a:ext uri="{FF2B5EF4-FFF2-40B4-BE49-F238E27FC236}">
                <a16:creationId xmlns:a16="http://schemas.microsoft.com/office/drawing/2014/main" id="{69CB3BCB-790F-4A43-B8EC-566CE84F57AD}"/>
              </a:ext>
            </a:extLst>
          </p:cNvPr>
          <p:cNvSpPr/>
          <p:nvPr/>
        </p:nvSpPr>
        <p:spPr>
          <a:xfrm>
            <a:off x="8114883" y="4733234"/>
            <a:ext cx="1728192" cy="1070307"/>
          </a:xfrm>
          <a:prstGeom prst="borderCallout2">
            <a:avLst>
              <a:gd name="adj1" fmla="val 17626"/>
              <a:gd name="adj2" fmla="val 95400"/>
              <a:gd name="adj3" fmla="val 15378"/>
              <a:gd name="adj4" fmla="val 130231"/>
              <a:gd name="adj5" fmla="val -231482"/>
              <a:gd name="adj6" fmla="val 7725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Red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Score + 2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FFE25A-6A02-42E7-96EB-81F51C6F2B29}"/>
              </a:ext>
            </a:extLst>
          </p:cNvPr>
          <p:cNvSpPr txBox="1"/>
          <p:nvPr/>
        </p:nvSpPr>
        <p:spPr>
          <a:xfrm>
            <a:off x="465097" y="1800450"/>
            <a:ext cx="6179897" cy="334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latin typeface="Abadi" panose="020B0604020104020204" pitchFamily="34" charset="0"/>
              </a:rPr>
              <a:t>TOTAL </a:t>
            </a:r>
            <a:r>
              <a:rPr lang="en-US" altLang="ko-KR" sz="3200" b="1" dirty="0">
                <a:solidFill>
                  <a:srgbClr val="00B050"/>
                </a:solidFill>
                <a:latin typeface="Abadi" panose="020B0604020104020204" pitchFamily="34" charset="0"/>
              </a:rPr>
              <a:t>7</a:t>
            </a:r>
            <a:r>
              <a:rPr lang="en-US" altLang="ko-KR" sz="3200" b="1" dirty="0">
                <a:latin typeface="Abadi" panose="020B0604020104020204" pitchFamily="34" charset="0"/>
              </a:rPr>
              <a:t> score</a:t>
            </a:r>
          </a:p>
          <a:p>
            <a:pPr marL="342900" indent="-342900">
              <a:lnSpc>
                <a:spcPct val="150000"/>
              </a:lnSpc>
              <a:buAutoNum type="circleNumDbPlain"/>
            </a:pPr>
            <a:r>
              <a:rPr lang="en-US" altLang="ko-KR" sz="2800" dirty="0">
                <a:latin typeface="Abadi" panose="020B0604020104020204" pitchFamily="34" charset="0"/>
              </a:rPr>
              <a:t> If 2 lines are exist (+2)</a:t>
            </a: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800" dirty="0">
                <a:latin typeface="Abadi" panose="020B0604020104020204" pitchFamily="34" charset="0"/>
              </a:rPr>
              <a:t>If</a:t>
            </a:r>
            <a:r>
              <a:rPr lang="ko-KR" altLang="en-US" sz="2800" dirty="0">
                <a:latin typeface="Abadi" panose="020B0604020104020204" pitchFamily="34" charset="0"/>
              </a:rPr>
              <a:t> </a:t>
            </a:r>
            <a:r>
              <a:rPr lang="en-US" altLang="ko-KR" sz="2800" dirty="0">
                <a:latin typeface="Abadi" panose="020B0604020104020204" pitchFamily="34" charset="0"/>
              </a:rPr>
              <a:t>Minutes line length &gt; total/4 (+1)</a:t>
            </a:r>
          </a:p>
          <a:p>
            <a:pPr marL="342900" indent="-342900">
              <a:lnSpc>
                <a:spcPct val="150000"/>
              </a:lnSpc>
              <a:buAutoNum type="circleNumDbPlain"/>
            </a:pPr>
            <a:r>
              <a:rPr lang="en-US" altLang="ko-KR" sz="2800" dirty="0">
                <a:latin typeface="Abadi" panose="020B0604020104020204" pitchFamily="34" charset="0"/>
              </a:rPr>
              <a:t> If</a:t>
            </a:r>
            <a:r>
              <a:rPr lang="ko-KR" altLang="en-US" sz="2800" dirty="0">
                <a:latin typeface="Abadi" panose="020B0604020104020204" pitchFamily="34" charset="0"/>
              </a:rPr>
              <a:t> </a:t>
            </a:r>
            <a:r>
              <a:rPr lang="en-US" altLang="ko-KR" sz="2800" dirty="0">
                <a:latin typeface="Abadi" panose="020B0604020104020204" pitchFamily="34" charset="0"/>
              </a:rPr>
              <a:t>lines are in 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Yellow</a:t>
            </a:r>
            <a:r>
              <a:rPr lang="en-US" altLang="ko-KR" sz="2800" b="1" dirty="0">
                <a:latin typeface="Abadi" panose="020B0604020104020204" pitchFamily="34" charset="0"/>
              </a:rPr>
              <a:t> </a:t>
            </a:r>
            <a:r>
              <a:rPr lang="en-US" altLang="ko-KR" sz="2800" dirty="0">
                <a:latin typeface="Abadi" panose="020B0604020104020204" pitchFamily="34" charset="0"/>
              </a:rPr>
              <a:t>(each +1)</a:t>
            </a:r>
          </a:p>
          <a:p>
            <a:pPr marL="342900" indent="-342900">
              <a:lnSpc>
                <a:spcPct val="150000"/>
              </a:lnSpc>
              <a:buAutoNum type="circleNumDbPlain"/>
            </a:pPr>
            <a:r>
              <a:rPr lang="en-US" altLang="ko-KR" sz="2800" dirty="0">
                <a:latin typeface="Abadi" panose="020B0604020104020204" pitchFamily="34" charset="0"/>
              </a:rPr>
              <a:t> If lines are in </a:t>
            </a:r>
            <a:r>
              <a:rPr lang="en-US" altLang="ko-KR" sz="2800" b="1" dirty="0">
                <a:solidFill>
                  <a:srgbClr val="FF0000"/>
                </a:solidFill>
                <a:latin typeface="Abadi" panose="020B0604020104020204" pitchFamily="34" charset="0"/>
              </a:rPr>
              <a:t>Red</a:t>
            </a:r>
            <a:r>
              <a:rPr lang="en-US" altLang="ko-KR" sz="2800" dirty="0">
                <a:solidFill>
                  <a:srgbClr val="FF0000"/>
                </a:solidFill>
                <a:latin typeface="Abadi" panose="020B0604020104020204" pitchFamily="34" charset="0"/>
              </a:rPr>
              <a:t> </a:t>
            </a:r>
            <a:r>
              <a:rPr lang="en-US" altLang="ko-KR" sz="2800" dirty="0">
                <a:latin typeface="Abadi" panose="020B0604020104020204" pitchFamily="34" charset="0"/>
              </a:rPr>
              <a:t>(each +1)</a:t>
            </a:r>
            <a:endParaRPr lang="ko-KR" altLang="en-US" sz="2800" dirty="0">
              <a:latin typeface="Abadi" panose="020B0604020104020204" pitchFamily="34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897FC7C-C1F8-4994-903E-5B90017B224C}"/>
              </a:ext>
            </a:extLst>
          </p:cNvPr>
          <p:cNvCxnSpPr>
            <a:cxnSpLocks/>
          </p:cNvCxnSpPr>
          <p:nvPr/>
        </p:nvCxnSpPr>
        <p:spPr>
          <a:xfrm>
            <a:off x="11861959" y="1484395"/>
            <a:ext cx="0" cy="465256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AC8F9A-E51B-4649-BC38-E9560526DB26}"/>
              </a:ext>
            </a:extLst>
          </p:cNvPr>
          <p:cNvSpPr txBox="1"/>
          <p:nvPr/>
        </p:nvSpPr>
        <p:spPr>
          <a:xfrm>
            <a:off x="6393345" y="895287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badi" panose="020B0604020104020204" pitchFamily="34" charset="0"/>
              </a:rPr>
              <a:t>Ex ) Draw a 12’o clock</a:t>
            </a:r>
            <a:endParaRPr lang="ko-KR" altLang="en-US" sz="24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58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DF8253D1-0C69-4B14-AE02-F2E3A3C94A93}"/>
              </a:ext>
            </a:extLst>
          </p:cNvPr>
          <p:cNvSpPr/>
          <p:nvPr/>
        </p:nvSpPr>
        <p:spPr>
          <a:xfrm>
            <a:off x="728129" y="223007"/>
            <a:ext cx="3168352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C6FFCE-4EB4-4E92-9463-8AD738A8C856}"/>
              </a:ext>
            </a:extLst>
          </p:cNvPr>
          <p:cNvSpPr/>
          <p:nvPr/>
        </p:nvSpPr>
        <p:spPr>
          <a:xfrm>
            <a:off x="875420" y="231889"/>
            <a:ext cx="277230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Test strategy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직선 연결선 23">
            <a:extLst>
              <a:ext uri="{FF2B5EF4-FFF2-40B4-BE49-F238E27FC236}">
                <a16:creationId xmlns:a16="http://schemas.microsoft.com/office/drawing/2014/main" id="{9A89D65A-B144-4A16-9D87-DA9B7D56A4D1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997E1C-DC24-47DB-9F79-2BF2E65AE158}"/>
              </a:ext>
            </a:extLst>
          </p:cNvPr>
          <p:cNvCxnSpPr/>
          <p:nvPr/>
        </p:nvCxnSpPr>
        <p:spPr>
          <a:xfrm>
            <a:off x="0" y="6309320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A8A9D-C8F7-4A00-AC81-21208259D4D3}"/>
              </a:ext>
            </a:extLst>
          </p:cNvPr>
          <p:cNvSpPr txBox="1"/>
          <p:nvPr/>
        </p:nvSpPr>
        <p:spPr>
          <a:xfrm>
            <a:off x="1145628" y="960164"/>
            <a:ext cx="586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FireBase</a:t>
            </a:r>
            <a:r>
              <a:rPr lang="en-US" altLang="ko-KR" sz="24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processing strategy </a:t>
            </a:r>
            <a:endParaRPr lang="ko-KR" altLang="en-US" sz="24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5B4F2F1-F272-469B-9D50-4E66E40FC5A7}"/>
              </a:ext>
            </a:extLst>
          </p:cNvPr>
          <p:cNvCxnSpPr>
            <a:cxnSpLocks/>
          </p:cNvCxnSpPr>
          <p:nvPr/>
        </p:nvCxnSpPr>
        <p:spPr>
          <a:xfrm>
            <a:off x="0" y="1450819"/>
            <a:ext cx="701294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4AAAE7A1-9ED5-4BB5-8A2F-47228D670B55}"/>
              </a:ext>
            </a:extLst>
          </p:cNvPr>
          <p:cNvSpPr/>
          <p:nvPr/>
        </p:nvSpPr>
        <p:spPr>
          <a:xfrm>
            <a:off x="6880892" y="1234578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865AB7-3D38-43E3-B134-BFA524B426AB}"/>
              </a:ext>
            </a:extLst>
          </p:cNvPr>
          <p:cNvSpPr/>
          <p:nvPr/>
        </p:nvSpPr>
        <p:spPr>
          <a:xfrm>
            <a:off x="1271464" y="2034516"/>
            <a:ext cx="7638630" cy="2988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800" dirty="0">
                <a:latin typeface="Abadi" panose="020B0604020104020204" pitchFamily="34" charset="0"/>
              </a:rPr>
              <a:t>Improve the </a:t>
            </a:r>
            <a:r>
              <a:rPr lang="en-US" altLang="ko-KR" sz="2800" b="1" dirty="0">
                <a:solidFill>
                  <a:srgbClr val="FF0000"/>
                </a:solidFill>
                <a:latin typeface="Abadi" panose="020B0604020104020204" pitchFamily="34" charset="0"/>
              </a:rPr>
              <a:t>variety and reality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badi" panose="020B0604020104020204" pitchFamily="34" charset="0"/>
              </a:rPr>
              <a:t>Choose name, address, profile is in real inspector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Abadi" panose="020B0604020104020204" pitchFamily="34" charset="0"/>
              </a:rPr>
              <a:t> </a:t>
            </a:r>
          </a:p>
          <a:p>
            <a:pPr marL="514350" indent="-514350">
              <a:lnSpc>
                <a:spcPct val="150000"/>
              </a:lnSpc>
              <a:buAutoNum type="circleNumDbPlain"/>
            </a:pPr>
            <a:r>
              <a:rPr lang="en-US" altLang="ko-KR" sz="2800" dirty="0">
                <a:solidFill>
                  <a:srgbClr val="FF0000"/>
                </a:solidFill>
                <a:latin typeface="Abadi" panose="020B0604020104020204" pitchFamily="34" charset="0"/>
              </a:rPr>
              <a:t>Manager</a:t>
            </a:r>
            <a:r>
              <a:rPr lang="en-US" altLang="ko-KR" sz="2800" dirty="0">
                <a:latin typeface="Abadi" panose="020B0604020104020204" pitchFamily="34" charset="0"/>
              </a:rPr>
              <a:t> system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badi" panose="020B0604020104020204" pitchFamily="34" charset="0"/>
              </a:rPr>
              <a:t>Manager can see inspector test score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B79781-0809-417D-AEFB-D491DE867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7" t="33201" r="15465" b="27950"/>
          <a:stretch/>
        </p:blipFill>
        <p:spPr>
          <a:xfrm>
            <a:off x="9391091" y="1450575"/>
            <a:ext cx="1991751" cy="2233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815C5A-36AB-46FB-8299-70BD87314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201" b="26755"/>
          <a:stretch/>
        </p:blipFill>
        <p:spPr>
          <a:xfrm>
            <a:off x="7248128" y="1130746"/>
            <a:ext cx="1991751" cy="16395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B77C14-F9FA-4428-B593-13AECABEE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451" b="42650"/>
          <a:stretch/>
        </p:blipFill>
        <p:spPr>
          <a:xfrm>
            <a:off x="7506619" y="3776110"/>
            <a:ext cx="3336131" cy="1296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502218-2630-46FD-A3C0-FF807F9A0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40" t="85999" r="19997" b="5901"/>
          <a:stretch/>
        </p:blipFill>
        <p:spPr>
          <a:xfrm>
            <a:off x="7826180" y="5201430"/>
            <a:ext cx="2827397" cy="8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6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2D0BC90-E88C-4042-B446-9AB2C03A9DE4}"/>
              </a:ext>
            </a:extLst>
          </p:cNvPr>
          <p:cNvSpPr/>
          <p:nvPr/>
        </p:nvSpPr>
        <p:spPr>
          <a:xfrm>
            <a:off x="3431704" y="2771410"/>
            <a:ext cx="6048672" cy="965977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直接连接符 7"/>
          <p:cNvSpPr>
            <a:spLocks noChangeShapeType="1"/>
          </p:cNvSpPr>
          <p:nvPr/>
        </p:nvSpPr>
        <p:spPr bwMode="auto">
          <a:xfrm>
            <a:off x="3215680" y="3861048"/>
            <a:ext cx="604867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1" name="直接连接符 10"/>
          <p:cNvSpPr>
            <a:spLocks noChangeShapeType="1"/>
          </p:cNvSpPr>
          <p:nvPr/>
        </p:nvSpPr>
        <p:spPr bwMode="auto">
          <a:xfrm>
            <a:off x="3215680" y="2771409"/>
            <a:ext cx="604867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60556" y="2896966"/>
            <a:ext cx="1015891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4400" b="1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휴먼둥근헤드라인" panose="02030504000101010101" pitchFamily="18" charset="-127"/>
                <a:cs typeface="Calibri" pitchFamily="34" charset="0"/>
              </a:rPr>
              <a:t>Key Feature &amp; Evaluation</a:t>
            </a:r>
            <a:endParaRPr lang="zh-CN" altLang="en-US" sz="4400" b="1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latin typeface="휴먼둥근헤드라인" panose="02030504000101010101" pitchFamily="18" charset="-127"/>
              <a:cs typeface="Calibri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123DC-8432-489D-A9F4-16E242477D6A}"/>
              </a:ext>
            </a:extLst>
          </p:cNvPr>
          <p:cNvSpPr/>
          <p:nvPr/>
        </p:nvSpPr>
        <p:spPr>
          <a:xfrm>
            <a:off x="0" y="58316"/>
            <a:ext cx="12192000" cy="6741368"/>
          </a:xfrm>
          <a:prstGeom prst="rect">
            <a:avLst/>
          </a:prstGeom>
          <a:noFill/>
          <a:ln w="190500">
            <a:solidFill>
              <a:schemeClr val="accent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39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26A6188-C500-4248-9705-4CD487D53FB2}"/>
              </a:ext>
            </a:extLst>
          </p:cNvPr>
          <p:cNvSpPr/>
          <p:nvPr/>
        </p:nvSpPr>
        <p:spPr>
          <a:xfrm>
            <a:off x="695400" y="217756"/>
            <a:ext cx="2448272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21E71E-588F-4AA7-A04C-D47F5322AE85}"/>
              </a:ext>
            </a:extLst>
          </p:cNvPr>
          <p:cNvSpPr/>
          <p:nvPr/>
        </p:nvSpPr>
        <p:spPr>
          <a:xfrm>
            <a:off x="911424" y="217756"/>
            <a:ext cx="208823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Evaluation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>
            <a:extLst>
              <a:ext uri="{FF2B5EF4-FFF2-40B4-BE49-F238E27FC236}">
                <a16:creationId xmlns:a16="http://schemas.microsoft.com/office/drawing/2014/main" id="{8F576203-81CE-4A77-8CBC-4E5EA253C2C8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23EE52-F964-4279-96F4-63D3B623377C}"/>
              </a:ext>
            </a:extLst>
          </p:cNvPr>
          <p:cNvGrpSpPr/>
          <p:nvPr/>
        </p:nvGrpSpPr>
        <p:grpSpPr>
          <a:xfrm>
            <a:off x="839416" y="895645"/>
            <a:ext cx="11478185" cy="5418667"/>
            <a:chOff x="551384" y="895645"/>
            <a:chExt cx="10449106" cy="5418667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7762D84A-5F77-4D3E-85BD-A6E8E82BD7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9939590"/>
                </p:ext>
              </p:extLst>
            </p:nvPr>
          </p:nvGraphicFramePr>
          <p:xfrm>
            <a:off x="551384" y="895645"/>
            <a:ext cx="9505056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6759F4-A529-43FC-A080-EFDF86675AEC}"/>
                </a:ext>
              </a:extLst>
            </p:cNvPr>
            <p:cNvSpPr txBox="1"/>
            <p:nvPr/>
          </p:nvSpPr>
          <p:spPr>
            <a:xfrm>
              <a:off x="6319970" y="936931"/>
              <a:ext cx="4680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C00000"/>
                  </a:solidFill>
                  <a:latin typeface="Abadi" panose="020B0604020104020204" pitchFamily="34" charset="0"/>
                </a:rPr>
                <a:t>Within 10 peoples average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DEA1AE3-2FBC-4C18-A115-CF5B05F00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37" b="39500"/>
          <a:stretch/>
        </p:blipFill>
        <p:spPr>
          <a:xfrm>
            <a:off x="7176121" y="2131745"/>
            <a:ext cx="1837586" cy="18722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74FBBB-FE5B-4361-85D3-383A003B3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25" r="356" b="39500"/>
          <a:stretch/>
        </p:blipFill>
        <p:spPr>
          <a:xfrm>
            <a:off x="3797211" y="1773333"/>
            <a:ext cx="1648013" cy="1699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DA8711-85BC-41CF-B3E3-021EB36914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526" b="40858"/>
          <a:stretch/>
        </p:blipFill>
        <p:spPr>
          <a:xfrm>
            <a:off x="3797211" y="2477889"/>
            <a:ext cx="1700096" cy="16990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764396-9553-4989-A6BB-6FEBF6A769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26" b="40858"/>
          <a:stretch/>
        </p:blipFill>
        <p:spPr>
          <a:xfrm>
            <a:off x="3945510" y="3356680"/>
            <a:ext cx="1525756" cy="1524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F622E7-C2A5-4C0F-A241-FC5A9E1748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526" b="39093"/>
          <a:stretch/>
        </p:blipFill>
        <p:spPr>
          <a:xfrm>
            <a:off x="3865686" y="4100542"/>
            <a:ext cx="1640550" cy="16990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9A2A85-8CA3-40C6-8A71-24B9C2D3B0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526" b="40858"/>
          <a:stretch/>
        </p:blipFill>
        <p:spPr>
          <a:xfrm>
            <a:off x="7140375" y="3067849"/>
            <a:ext cx="1873332" cy="18722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CAD0CB-61A3-4999-AFDF-D22B04A1E1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525" b="40208"/>
          <a:stretch/>
        </p:blipFill>
        <p:spPr>
          <a:xfrm>
            <a:off x="7185050" y="3981655"/>
            <a:ext cx="1892637" cy="19168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B28937-F403-4EDA-B722-42F90D6D3C2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0525" b="40208"/>
          <a:stretch/>
        </p:blipFill>
        <p:spPr>
          <a:xfrm>
            <a:off x="10271378" y="2226829"/>
            <a:ext cx="1837587" cy="18610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09BD9F-A10A-4A32-BE47-03FC78F30E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525" b="36971"/>
          <a:stretch/>
        </p:blipFill>
        <p:spPr>
          <a:xfrm>
            <a:off x="10278328" y="3099964"/>
            <a:ext cx="1830637" cy="19758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483A29-8926-43E8-8AE4-CCEDE7B684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525" b="40208"/>
          <a:stretch/>
        </p:blipFill>
        <p:spPr>
          <a:xfrm>
            <a:off x="10279146" y="4012386"/>
            <a:ext cx="1873333" cy="18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03896A06-4005-43AB-B6E2-C57B25267B27}"/>
              </a:ext>
            </a:extLst>
          </p:cNvPr>
          <p:cNvSpPr/>
          <p:nvPr/>
        </p:nvSpPr>
        <p:spPr>
          <a:xfrm>
            <a:off x="695400" y="217756"/>
            <a:ext cx="2304256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52AAAE6-B748-48FB-8042-28D3E70BCD09}"/>
              </a:ext>
            </a:extLst>
          </p:cNvPr>
          <p:cNvSpPr/>
          <p:nvPr/>
        </p:nvSpPr>
        <p:spPr>
          <a:xfrm>
            <a:off x="21355" y="1412776"/>
            <a:ext cx="4526181" cy="257234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AE5131-4A55-4CB0-A58D-E620BC548C3E}"/>
              </a:ext>
            </a:extLst>
          </p:cNvPr>
          <p:cNvSpPr/>
          <p:nvPr/>
        </p:nvSpPr>
        <p:spPr>
          <a:xfrm>
            <a:off x="830594" y="217756"/>
            <a:ext cx="20338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Key feature</a:t>
            </a:r>
            <a:endParaRPr lang="ko-KR" altLang="en-US" sz="2400" b="1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>
            <a:extLst>
              <a:ext uri="{FF2B5EF4-FFF2-40B4-BE49-F238E27FC236}">
                <a16:creationId xmlns:a16="http://schemas.microsoft.com/office/drawing/2014/main" id="{FBA56DD4-A7C6-4D2B-80FF-6B2435FA56C0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AA8347-BEC3-4337-9CD6-E003C22DDB61}"/>
              </a:ext>
            </a:extLst>
          </p:cNvPr>
          <p:cNvSpPr/>
          <p:nvPr/>
        </p:nvSpPr>
        <p:spPr>
          <a:xfrm>
            <a:off x="4720852" y="2148128"/>
            <a:ext cx="27849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Abadi" panose="020B0604020104020204" pitchFamily="34" charset="0"/>
              </a:rPr>
              <a:t>3 Set 1 test</a:t>
            </a:r>
            <a:endParaRPr lang="en-US" altLang="ko-KR" sz="4000" b="1" dirty="0">
              <a:highlight>
                <a:srgbClr val="FFDA6F"/>
              </a:highlight>
              <a:latin typeface="Abadi" panose="020B0604020104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F53ED-7560-4090-813C-79BDF4E15F98}"/>
              </a:ext>
            </a:extLst>
          </p:cNvPr>
          <p:cNvSpPr/>
          <p:nvPr/>
        </p:nvSpPr>
        <p:spPr>
          <a:xfrm>
            <a:off x="8693161" y="2180611"/>
            <a:ext cx="23984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atin typeface="Abadi" panose="020B0604020104020204" pitchFamily="34" charset="0"/>
              </a:rPr>
              <a:t>Evaluation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408D3F-F421-400A-A221-D98A81268F7A}"/>
              </a:ext>
            </a:extLst>
          </p:cNvPr>
          <p:cNvSpPr/>
          <p:nvPr/>
        </p:nvSpPr>
        <p:spPr>
          <a:xfrm>
            <a:off x="7351237" y="4530811"/>
            <a:ext cx="1183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latin typeface="Abadi" panose="020B0604020104020204" pitchFamily="34" charset="0"/>
              </a:rPr>
              <a:t>CDT</a:t>
            </a:r>
            <a:endParaRPr lang="ko-KR" altLang="en-US" sz="4400" b="1" dirty="0">
              <a:latin typeface="Abadi" panose="020B0604020104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31FCEE-7E82-48BC-9185-8B28B48F3E8D}"/>
              </a:ext>
            </a:extLst>
          </p:cNvPr>
          <p:cNvSpPr/>
          <p:nvPr/>
        </p:nvSpPr>
        <p:spPr>
          <a:xfrm>
            <a:off x="940559" y="3280510"/>
            <a:ext cx="26324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Abadi" panose="020B0604020104020204" pitchFamily="34" charset="0"/>
              </a:rPr>
              <a:t>dementia testing tools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0AD7C4-AD5B-4346-94E2-5930D61292BE}"/>
              </a:ext>
            </a:extLst>
          </p:cNvPr>
          <p:cNvSpPr/>
          <p:nvPr/>
        </p:nvSpPr>
        <p:spPr>
          <a:xfrm>
            <a:off x="4736541" y="3021575"/>
            <a:ext cx="295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concentration of the elderly 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BC2470-7A8F-4D2B-AB0A-9929BA26FF8F}"/>
              </a:ext>
            </a:extLst>
          </p:cNvPr>
          <p:cNvSpPr/>
          <p:nvPr/>
        </p:nvSpPr>
        <p:spPr>
          <a:xfrm>
            <a:off x="9329552" y="2896983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Feedback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68800D-2FDF-4483-AC4E-C695F2DB471D}"/>
              </a:ext>
            </a:extLst>
          </p:cNvPr>
          <p:cNvSpPr/>
          <p:nvPr/>
        </p:nvSpPr>
        <p:spPr>
          <a:xfrm>
            <a:off x="6628755" y="5300252"/>
            <a:ext cx="2957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badi" panose="020B0604020104020204" pitchFamily="34" charset="0"/>
              </a:rPr>
              <a:t>considering limit of K-MMSE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7716078-B392-4796-954C-2FE82B5656E1}"/>
              </a:ext>
            </a:extLst>
          </p:cNvPr>
          <p:cNvSpPr/>
          <p:nvPr/>
        </p:nvSpPr>
        <p:spPr>
          <a:xfrm>
            <a:off x="3819959" y="1412776"/>
            <a:ext cx="4526181" cy="257234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36FC10E-EF93-4B00-905D-87FFB0DAF2A1}"/>
              </a:ext>
            </a:extLst>
          </p:cNvPr>
          <p:cNvSpPr/>
          <p:nvPr/>
        </p:nvSpPr>
        <p:spPr>
          <a:xfrm>
            <a:off x="7665819" y="1412776"/>
            <a:ext cx="4526181" cy="257234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스톱워치">
            <a:extLst>
              <a:ext uri="{FF2B5EF4-FFF2-40B4-BE49-F238E27FC236}">
                <a16:creationId xmlns:a16="http://schemas.microsoft.com/office/drawing/2014/main" id="{15F1FED8-BF21-4858-92B8-C3B53EBCF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9440" y="1039947"/>
            <a:ext cx="792086" cy="792086"/>
          </a:xfrm>
          <a:prstGeom prst="rect">
            <a:avLst/>
          </a:prstGeom>
        </p:spPr>
      </p:pic>
      <p:pic>
        <p:nvPicPr>
          <p:cNvPr id="19" name="그래픽 18" descr="전구 및 기어 ">
            <a:extLst>
              <a:ext uri="{FF2B5EF4-FFF2-40B4-BE49-F238E27FC236}">
                <a16:creationId xmlns:a16="http://schemas.microsoft.com/office/drawing/2014/main" id="{A01077B2-80FC-4D95-99F9-19854705B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1530" y="944064"/>
            <a:ext cx="914400" cy="91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115CBF-E80A-4CBD-BA4C-7C9DA4B05147}"/>
              </a:ext>
            </a:extLst>
          </p:cNvPr>
          <p:cNvSpPr/>
          <p:nvPr/>
        </p:nvSpPr>
        <p:spPr>
          <a:xfrm>
            <a:off x="194671" y="1958463"/>
            <a:ext cx="42482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latin typeface="Abadi" panose="020B0604020104020204" pitchFamily="34" charset="0"/>
              </a:rPr>
              <a:t>Simple, optimized </a:t>
            </a:r>
            <a:br>
              <a:rPr lang="en-US" altLang="ko-KR" sz="4000" b="1" dirty="0">
                <a:latin typeface="Abadi" panose="020B0604020104020204" pitchFamily="34" charset="0"/>
              </a:rPr>
            </a:br>
            <a:r>
              <a:rPr lang="en-US" altLang="ko-KR" sz="4000" b="1" dirty="0">
                <a:latin typeface="Abadi" panose="020B0604020104020204" pitchFamily="34" charset="0"/>
              </a:rPr>
              <a:t>&amp; mobile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FD8C43E-20F6-438C-BCC6-5E8E0A9DF542}"/>
              </a:ext>
            </a:extLst>
          </p:cNvPr>
          <p:cNvSpPr/>
          <p:nvPr/>
        </p:nvSpPr>
        <p:spPr>
          <a:xfrm>
            <a:off x="1870077" y="3827589"/>
            <a:ext cx="4526181" cy="257234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E3F40A1-260C-4107-B3B2-1FB91722CF3C}"/>
              </a:ext>
            </a:extLst>
          </p:cNvPr>
          <p:cNvSpPr/>
          <p:nvPr/>
        </p:nvSpPr>
        <p:spPr>
          <a:xfrm>
            <a:off x="5679816" y="3827589"/>
            <a:ext cx="4526181" cy="257234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자막">
            <a:extLst>
              <a:ext uri="{FF2B5EF4-FFF2-40B4-BE49-F238E27FC236}">
                <a16:creationId xmlns:a16="http://schemas.microsoft.com/office/drawing/2014/main" id="{DD38F8BF-B14B-43F4-8D13-DFCC6C3769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85863" y="3443753"/>
            <a:ext cx="914400" cy="9144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9E1D74-96AE-44CF-957B-D85186653A61}"/>
              </a:ext>
            </a:extLst>
          </p:cNvPr>
          <p:cNvSpPr/>
          <p:nvPr/>
        </p:nvSpPr>
        <p:spPr>
          <a:xfrm>
            <a:off x="2421487" y="4530811"/>
            <a:ext cx="36327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latin typeface="Abadi" panose="020B0604020104020204" pitchFamily="34" charset="0"/>
              </a:rPr>
              <a:t>non-response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235B29-7EE1-4180-AF57-39C0FA9C966F}"/>
              </a:ext>
            </a:extLst>
          </p:cNvPr>
          <p:cNvSpPr/>
          <p:nvPr/>
        </p:nvSpPr>
        <p:spPr>
          <a:xfrm>
            <a:off x="2574574" y="5316386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</a:rPr>
              <a:t>MMSE </a:t>
            </a:r>
            <a:r>
              <a:rPr lang="ko-KR" altLang="en-US" dirty="0" err="1">
                <a:latin typeface="Abadi" panose="020B0604020104020204" pitchFamily="34" charset="0"/>
              </a:rPr>
              <a:t>non-response</a:t>
            </a:r>
            <a:r>
              <a:rPr lang="ko-KR" altLang="en-US" dirty="0">
                <a:latin typeface="Abadi" panose="020B0604020104020204" pitchFamily="34" charset="0"/>
              </a:rPr>
              <a:t> </a:t>
            </a:r>
            <a:r>
              <a:rPr lang="ko-KR" altLang="en-US" dirty="0" err="1">
                <a:latin typeface="Abadi" panose="020B0604020104020204" pitchFamily="34" charset="0"/>
              </a:rPr>
              <a:t>processing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31" name="그래픽 30" descr="칠판">
            <a:extLst>
              <a:ext uri="{FF2B5EF4-FFF2-40B4-BE49-F238E27FC236}">
                <a16:creationId xmlns:a16="http://schemas.microsoft.com/office/drawing/2014/main" id="{6A42AFBB-BDAF-4C7D-8F5C-01F23C9344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85705" y="34129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6" grpId="0"/>
      <p:bldP spid="17" grpId="0"/>
      <p:bldP spid="5" grpId="0"/>
      <p:bldP spid="10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03896A06-4005-43AB-B6E2-C57B25267B27}"/>
              </a:ext>
            </a:extLst>
          </p:cNvPr>
          <p:cNvSpPr/>
          <p:nvPr/>
        </p:nvSpPr>
        <p:spPr>
          <a:xfrm>
            <a:off x="1055440" y="2874793"/>
            <a:ext cx="2304256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AE5131-4A55-4CB0-A58D-E620BC548C3E}"/>
              </a:ext>
            </a:extLst>
          </p:cNvPr>
          <p:cNvSpPr/>
          <p:nvPr/>
        </p:nvSpPr>
        <p:spPr>
          <a:xfrm>
            <a:off x="1190634" y="2874793"/>
            <a:ext cx="20338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Git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Hub</a:t>
            </a:r>
            <a:endParaRPr lang="ko-KR" altLang="en-US" sz="2400" b="1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>
            <a:extLst>
              <a:ext uri="{FF2B5EF4-FFF2-40B4-BE49-F238E27FC236}">
                <a16:creationId xmlns:a16="http://schemas.microsoft.com/office/drawing/2014/main" id="{FBA56DD4-A7C6-4D2B-80FF-6B2435FA56C0}"/>
              </a:ext>
            </a:extLst>
          </p:cNvPr>
          <p:cNvCxnSpPr>
            <a:cxnSpLocks/>
          </p:cNvCxnSpPr>
          <p:nvPr/>
        </p:nvCxnSpPr>
        <p:spPr>
          <a:xfrm flipH="1">
            <a:off x="1055440" y="3380574"/>
            <a:ext cx="1113656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630425-D237-40B3-92EA-74A98BDB6125}"/>
              </a:ext>
            </a:extLst>
          </p:cNvPr>
          <p:cNvSpPr/>
          <p:nvPr/>
        </p:nvSpPr>
        <p:spPr>
          <a:xfrm>
            <a:off x="3527882" y="2807714"/>
            <a:ext cx="6115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Abadi" panose="020B0604020104020204" pitchFamily="34" charset="0"/>
                <a:hlinkClick r:id="rId3"/>
              </a:rPr>
              <a:t>https://github.com/HyeonJiChoi/ChiChi</a:t>
            </a:r>
            <a:endParaRPr lang="ko-KR" altLang="en-US" sz="2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7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6378" y="2793702"/>
            <a:ext cx="6803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Thank you</a:t>
            </a:r>
          </a:p>
        </p:txBody>
      </p:sp>
      <p:sp>
        <p:nvSpPr>
          <p:cNvPr id="6" name="평행 사변형 5"/>
          <p:cNvSpPr/>
          <p:nvPr/>
        </p:nvSpPr>
        <p:spPr>
          <a:xfrm>
            <a:off x="4079776" y="2793702"/>
            <a:ext cx="432048" cy="430592"/>
          </a:xfrm>
          <a:prstGeom prst="parallelogram">
            <a:avLst>
              <a:gd name="adj" fmla="val 71699"/>
            </a:avLst>
          </a:prstGeom>
          <a:solidFill>
            <a:srgbClr val="A8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608168" y="3356992"/>
            <a:ext cx="432048" cy="430592"/>
          </a:xfrm>
          <a:prstGeom prst="parallelogram">
            <a:avLst>
              <a:gd name="adj" fmla="val 71699"/>
            </a:avLst>
          </a:prstGeom>
          <a:solidFill>
            <a:srgbClr val="A8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46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6378" y="2793702"/>
            <a:ext cx="6803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Q &amp; A</a:t>
            </a:r>
          </a:p>
        </p:txBody>
      </p:sp>
      <p:sp>
        <p:nvSpPr>
          <p:cNvPr id="6" name="평행 사변형 5"/>
          <p:cNvSpPr/>
          <p:nvPr/>
        </p:nvSpPr>
        <p:spPr>
          <a:xfrm>
            <a:off x="4079776" y="2793702"/>
            <a:ext cx="432048" cy="430592"/>
          </a:xfrm>
          <a:prstGeom prst="parallelogram">
            <a:avLst>
              <a:gd name="adj" fmla="val 71699"/>
            </a:avLst>
          </a:prstGeom>
          <a:solidFill>
            <a:srgbClr val="A8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7" name="평행 사변형 6"/>
          <p:cNvSpPr/>
          <p:nvPr/>
        </p:nvSpPr>
        <p:spPr>
          <a:xfrm>
            <a:off x="7608168" y="3356992"/>
            <a:ext cx="432048" cy="430592"/>
          </a:xfrm>
          <a:prstGeom prst="parallelogram">
            <a:avLst>
              <a:gd name="adj" fmla="val 71699"/>
            </a:avLst>
          </a:prstGeom>
          <a:solidFill>
            <a:srgbClr val="A8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17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DF8253D1-0C69-4B14-AE02-F2E3A3C94A93}"/>
              </a:ext>
            </a:extLst>
          </p:cNvPr>
          <p:cNvSpPr/>
          <p:nvPr/>
        </p:nvSpPr>
        <p:spPr>
          <a:xfrm>
            <a:off x="695400" y="217756"/>
            <a:ext cx="2376264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C6FFCE-4EB4-4E92-9463-8AD738A8C856}"/>
              </a:ext>
            </a:extLst>
          </p:cNvPr>
          <p:cNvSpPr/>
          <p:nvPr/>
        </p:nvSpPr>
        <p:spPr>
          <a:xfrm>
            <a:off x="875420" y="231889"/>
            <a:ext cx="20522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Motivation 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" name="직선 연결선 23">
            <a:extLst>
              <a:ext uri="{FF2B5EF4-FFF2-40B4-BE49-F238E27FC236}">
                <a16:creationId xmlns:a16="http://schemas.microsoft.com/office/drawing/2014/main" id="{9A89D65A-B144-4A16-9D87-DA9B7D56A4D1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997E1C-DC24-47DB-9F79-2BF2E65AE158}"/>
              </a:ext>
            </a:extLst>
          </p:cNvPr>
          <p:cNvCxnSpPr/>
          <p:nvPr/>
        </p:nvCxnSpPr>
        <p:spPr>
          <a:xfrm>
            <a:off x="0" y="6381328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51E41F-C87D-4432-B266-5283E3A20B59}"/>
              </a:ext>
            </a:extLst>
          </p:cNvPr>
          <p:cNvCxnSpPr>
            <a:cxnSpLocks/>
          </p:cNvCxnSpPr>
          <p:nvPr/>
        </p:nvCxnSpPr>
        <p:spPr>
          <a:xfrm>
            <a:off x="0" y="1719389"/>
            <a:ext cx="634905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BBED245D-AB0E-49B7-84A5-9B147A41DA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7832902"/>
              </p:ext>
            </p:extLst>
          </p:nvPr>
        </p:nvGraphicFramePr>
        <p:xfrm>
          <a:off x="4056236" y="101990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A2AE743-38FC-499A-BD5B-2542A68877D3}"/>
              </a:ext>
            </a:extLst>
          </p:cNvPr>
          <p:cNvSpPr txBox="1"/>
          <p:nvPr/>
        </p:nvSpPr>
        <p:spPr>
          <a:xfrm>
            <a:off x="69770" y="1286048"/>
            <a:ext cx="627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Status of Korean Dementia Patients</a:t>
            </a:r>
            <a:endParaRPr lang="ko-KR" altLang="en-US" sz="20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B06855-0039-4D83-9495-F5C47E41CA17}"/>
              </a:ext>
            </a:extLst>
          </p:cNvPr>
          <p:cNvSpPr/>
          <p:nvPr/>
        </p:nvSpPr>
        <p:spPr>
          <a:xfrm>
            <a:off x="6241041" y="1503392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A2AC6-9DB9-449D-A618-0F54E21703F9}"/>
              </a:ext>
            </a:extLst>
          </p:cNvPr>
          <p:cNvSpPr txBox="1"/>
          <p:nvPr/>
        </p:nvSpPr>
        <p:spPr>
          <a:xfrm>
            <a:off x="0" y="6434053"/>
            <a:ext cx="6552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From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msn</a:t>
            </a:r>
            <a:r>
              <a:rPr lang="ko-KR" altLang="en-US" sz="1200" dirty="0"/>
              <a:t> </a:t>
            </a:r>
            <a:r>
              <a:rPr lang="en-US" altLang="ko-KR" sz="1200" dirty="0"/>
              <a:t>news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400" dirty="0"/>
              <a:t>국내 </a:t>
            </a:r>
            <a:r>
              <a:rPr lang="ko-KR" altLang="en-US" sz="1400" dirty="0" err="1"/>
              <a:t>노인치매환자</a:t>
            </a:r>
            <a:r>
              <a:rPr lang="ko-KR" altLang="en-US" sz="1400" dirty="0"/>
              <a:t> </a:t>
            </a:r>
            <a:r>
              <a:rPr lang="en-US" altLang="ko-KR" sz="1400" dirty="0"/>
              <a:t>66</a:t>
            </a:r>
            <a:r>
              <a:rPr lang="ko-KR" altLang="en-US" sz="1400" dirty="0"/>
              <a:t>만명</a:t>
            </a:r>
            <a:r>
              <a:rPr lang="en-US" altLang="ko-KR" sz="1400" dirty="0"/>
              <a:t>, 10</a:t>
            </a:r>
            <a:r>
              <a:rPr lang="ko-KR" altLang="en-US" sz="1400" dirty="0"/>
              <a:t>명당 </a:t>
            </a:r>
            <a:r>
              <a:rPr lang="en-US" altLang="ko-KR" sz="1400" dirty="0"/>
              <a:t>3</a:t>
            </a:r>
            <a:r>
              <a:rPr lang="ko-KR" altLang="en-US" sz="1400" dirty="0"/>
              <a:t>명</a:t>
            </a:r>
            <a:r>
              <a:rPr lang="en-US" altLang="ko-KR" sz="1400" dirty="0"/>
              <a:t>…</a:t>
            </a:r>
            <a:r>
              <a:rPr lang="ko-KR" altLang="en-US" sz="1400" dirty="0"/>
              <a:t>관리비 </a:t>
            </a:r>
            <a:r>
              <a:rPr lang="en-US" altLang="ko-KR" sz="1400" dirty="0"/>
              <a:t>1</a:t>
            </a:r>
            <a:r>
              <a:rPr lang="ko-KR" altLang="en-US" sz="1400" dirty="0"/>
              <a:t>인당 </a:t>
            </a:r>
            <a:r>
              <a:rPr lang="en-US" altLang="ko-KR" sz="1400" dirty="0"/>
              <a:t>2</a:t>
            </a:r>
            <a:r>
              <a:rPr lang="ko-KR" altLang="en-US" sz="1400" dirty="0"/>
              <a:t>천만원</a:t>
            </a:r>
            <a:r>
              <a:rPr lang="en-US" altLang="ko-KR" sz="1200" dirty="0"/>
              <a:t>)</a:t>
            </a:r>
            <a:endParaRPr lang="ko-KR" altLang="en-US" sz="14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C751ED0-CE13-4649-BD85-EA823EDD59D6}"/>
              </a:ext>
            </a:extLst>
          </p:cNvPr>
          <p:cNvSpPr/>
          <p:nvPr/>
        </p:nvSpPr>
        <p:spPr>
          <a:xfrm>
            <a:off x="6360492" y="2015734"/>
            <a:ext cx="3456384" cy="3445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8A9FD-A63B-4F2F-BE1D-537859C80AF3}"/>
              </a:ext>
            </a:extLst>
          </p:cNvPr>
          <p:cNvSpPr txBox="1"/>
          <p:nvPr/>
        </p:nvSpPr>
        <p:spPr>
          <a:xfrm>
            <a:off x="6360492" y="3261414"/>
            <a:ext cx="33393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Arial Rounded MT Bold" panose="020F0704030504030204" pitchFamily="34" charset="0"/>
              </a:rPr>
              <a:t>Elderly Population</a:t>
            </a:r>
          </a:p>
          <a:p>
            <a:pPr algn="ctr"/>
            <a:r>
              <a:rPr lang="en-US" altLang="ko-KR" sz="2800" b="1" dirty="0">
                <a:latin typeface="Arial Rounded MT Bold" panose="020F0704030504030204" pitchFamily="34" charset="0"/>
              </a:rPr>
              <a:t>6,781,159</a:t>
            </a:r>
            <a:r>
              <a:rPr lang="ko-KR" altLang="en-US" sz="2800" b="1" dirty="0">
                <a:latin typeface="Arial Rounded MT Bold" panose="020F0704030504030204" pitchFamily="34" charset="0"/>
              </a:rPr>
              <a:t> </a:t>
            </a:r>
            <a:r>
              <a:rPr lang="en-US" altLang="ko-KR" sz="2800" b="1" dirty="0">
                <a:latin typeface="Arial Rounded MT Bold" panose="020F0704030504030204" pitchFamily="34" charset="0"/>
              </a:rPr>
              <a:t>people</a:t>
            </a:r>
            <a:endParaRPr lang="ko-KR" altLang="en-US" sz="2800" b="1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78007-F57A-46E3-B91B-C569DA4364C7}"/>
              </a:ext>
            </a:extLst>
          </p:cNvPr>
          <p:cNvSpPr txBox="1"/>
          <p:nvPr/>
        </p:nvSpPr>
        <p:spPr>
          <a:xfrm>
            <a:off x="1065600" y="3192786"/>
            <a:ext cx="372409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FF0000"/>
                </a:solidFill>
              </a:rPr>
              <a:t>3</a:t>
            </a:r>
            <a:r>
              <a:rPr lang="en-US" altLang="ko-KR" sz="3200" b="1" dirty="0"/>
              <a:t> out of 10 </a:t>
            </a:r>
          </a:p>
          <a:p>
            <a:r>
              <a:rPr lang="en-US" altLang="ko-KR" sz="3200" b="1" dirty="0"/>
              <a:t>dementia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patients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C83D04-165D-46FF-A745-A4228D4A8760}"/>
              </a:ext>
            </a:extLst>
          </p:cNvPr>
          <p:cNvCxnSpPr>
            <a:cxnSpLocks/>
          </p:cNvCxnSpPr>
          <p:nvPr/>
        </p:nvCxnSpPr>
        <p:spPr>
          <a:xfrm>
            <a:off x="10200456" y="3861048"/>
            <a:ext cx="209939" cy="864096"/>
          </a:xfrm>
          <a:prstGeom prst="line">
            <a:avLst/>
          </a:prstGeom>
          <a:ln w="76200">
            <a:solidFill>
              <a:srgbClr val="E46C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0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23">
            <a:extLst>
              <a:ext uri="{FF2B5EF4-FFF2-40B4-BE49-F238E27FC236}">
                <a16:creationId xmlns:a16="http://schemas.microsoft.com/office/drawing/2014/main" id="{9A89D65A-B144-4A16-9D87-DA9B7D56A4D1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997E1C-DC24-47DB-9F79-2BF2E65AE158}"/>
              </a:ext>
            </a:extLst>
          </p:cNvPr>
          <p:cNvCxnSpPr/>
          <p:nvPr/>
        </p:nvCxnSpPr>
        <p:spPr>
          <a:xfrm>
            <a:off x="0" y="6381328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8CB9B66-C0B1-45C7-9B13-36D31EBEF3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677009"/>
              </p:ext>
            </p:extLst>
          </p:nvPr>
        </p:nvGraphicFramePr>
        <p:xfrm>
          <a:off x="4416917" y="89058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89A2AC6-9DB9-449D-A618-0F54E21703F9}"/>
              </a:ext>
            </a:extLst>
          </p:cNvPr>
          <p:cNvSpPr txBox="1"/>
          <p:nvPr/>
        </p:nvSpPr>
        <p:spPr>
          <a:xfrm>
            <a:off x="0" y="6434053"/>
            <a:ext cx="5998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From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중앙일보 </a:t>
            </a:r>
            <a:r>
              <a:rPr lang="en-US" altLang="ko-KR" sz="1200" dirty="0"/>
              <a:t>(</a:t>
            </a:r>
            <a:r>
              <a:rPr lang="en-US" altLang="ko-KR" sz="1400" dirty="0">
                <a:solidFill>
                  <a:srgbClr val="3C3E40"/>
                </a:solidFill>
                <a:latin typeface="Tahoma" panose="020B0604030504040204" pitchFamily="34" charset="0"/>
              </a:rPr>
              <a:t>2050</a:t>
            </a:r>
            <a:r>
              <a:rPr lang="ko-KR" altLang="en-US" sz="1400" dirty="0">
                <a:solidFill>
                  <a:srgbClr val="3C3E40"/>
                </a:solidFill>
                <a:latin typeface="Tahoma" panose="020B0604030504040204" pitchFamily="34" charset="0"/>
              </a:rPr>
              <a:t>년 세계 치매 환자 </a:t>
            </a:r>
            <a:r>
              <a:rPr lang="en-US" altLang="ko-KR" sz="1400" dirty="0">
                <a:solidFill>
                  <a:srgbClr val="3C3E40"/>
                </a:solidFill>
                <a:latin typeface="Tahoma" panose="020B0604030504040204" pitchFamily="34" charset="0"/>
              </a:rPr>
              <a:t>1</a:t>
            </a:r>
            <a:r>
              <a:rPr lang="ko-KR" altLang="en-US" sz="1400" dirty="0">
                <a:solidFill>
                  <a:srgbClr val="3C3E40"/>
                </a:solidFill>
                <a:latin typeface="Tahoma" panose="020B0604030504040204" pitchFamily="34" charset="0"/>
              </a:rPr>
              <a:t>억 </a:t>
            </a:r>
            <a:r>
              <a:rPr lang="en-US" altLang="ko-KR" sz="1400" dirty="0">
                <a:solidFill>
                  <a:srgbClr val="3C3E40"/>
                </a:solidFill>
                <a:latin typeface="Tahoma" panose="020B0604030504040204" pitchFamily="34" charset="0"/>
              </a:rPr>
              <a:t>… </a:t>
            </a:r>
            <a:r>
              <a:rPr lang="ko-KR" altLang="en-US" sz="1400" dirty="0">
                <a:solidFill>
                  <a:srgbClr val="3C3E40"/>
                </a:solidFill>
                <a:latin typeface="Tahoma" panose="020B0604030504040204" pitchFamily="34" charset="0"/>
              </a:rPr>
              <a:t>한국 가장 빨리 늘어 </a:t>
            </a:r>
            <a:r>
              <a:rPr lang="en-US" altLang="ko-KR" sz="1400" dirty="0">
                <a:solidFill>
                  <a:srgbClr val="3C3E40"/>
                </a:solidFill>
                <a:latin typeface="Tahoma" panose="020B0604030504040204" pitchFamily="34" charset="0"/>
              </a:rPr>
              <a:t>271</a:t>
            </a:r>
            <a:r>
              <a:rPr lang="ko-KR" altLang="en-US" sz="1400" dirty="0">
                <a:solidFill>
                  <a:srgbClr val="3C3E40"/>
                </a:solidFill>
                <a:latin typeface="Tahoma" panose="020B0604030504040204" pitchFamily="34" charset="0"/>
              </a:rPr>
              <a:t>만</a:t>
            </a:r>
            <a:r>
              <a:rPr lang="en-US" altLang="ko-KR" sz="1200" dirty="0"/>
              <a:t>)</a:t>
            </a:r>
            <a:endParaRPr lang="ko-KR" altLang="en-US" sz="1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BC4B1E-FD4B-4B9D-BA1C-2FFCC62F9F7A}"/>
              </a:ext>
            </a:extLst>
          </p:cNvPr>
          <p:cNvCxnSpPr>
            <a:cxnSpLocks/>
          </p:cNvCxnSpPr>
          <p:nvPr/>
        </p:nvCxnSpPr>
        <p:spPr>
          <a:xfrm>
            <a:off x="0" y="1509614"/>
            <a:ext cx="586410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A37C75-C0C2-4505-B8A4-76637F365367}"/>
              </a:ext>
            </a:extLst>
          </p:cNvPr>
          <p:cNvSpPr txBox="1"/>
          <p:nvPr/>
        </p:nvSpPr>
        <p:spPr>
          <a:xfrm>
            <a:off x="0" y="964307"/>
            <a:ext cx="5864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Future of patients with dementia</a:t>
            </a:r>
            <a:endParaRPr lang="ko-KR" altLang="en-US" sz="20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4FBC01F-CD69-477C-A743-0E3D3F402567}"/>
              </a:ext>
            </a:extLst>
          </p:cNvPr>
          <p:cNvSpPr/>
          <p:nvPr/>
        </p:nvSpPr>
        <p:spPr>
          <a:xfrm>
            <a:off x="5730529" y="1293617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2F4B8A-8B6F-4C9E-8DBC-92F863A24A08}"/>
              </a:ext>
            </a:extLst>
          </p:cNvPr>
          <p:cNvSpPr/>
          <p:nvPr/>
        </p:nvSpPr>
        <p:spPr>
          <a:xfrm>
            <a:off x="10219985" y="1509614"/>
            <a:ext cx="1972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944 millions</a:t>
            </a:r>
            <a:endParaRPr lang="ko-KR" altLang="en-US" sz="2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787998-C936-4F6C-A923-E39813A80344}"/>
              </a:ext>
            </a:extLst>
          </p:cNvPr>
          <p:cNvSpPr/>
          <p:nvPr/>
        </p:nvSpPr>
        <p:spPr>
          <a:xfrm>
            <a:off x="8488807" y="4242702"/>
            <a:ext cx="137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442 millions</a:t>
            </a:r>
            <a:endParaRPr lang="ko-KR" altLang="en-US" sz="1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5E4441-2FF3-40F8-A462-CCDF2AD4C818}"/>
              </a:ext>
            </a:extLst>
          </p:cNvPr>
          <p:cNvSpPr/>
          <p:nvPr/>
        </p:nvSpPr>
        <p:spPr>
          <a:xfrm>
            <a:off x="6121492" y="4492021"/>
            <a:ext cx="137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201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millions</a:t>
            </a:r>
            <a:endParaRPr lang="ko-KR" altLang="en-US" sz="1600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446944A-2041-4E52-BF1C-C4B82F97BA31}"/>
              </a:ext>
            </a:extLst>
          </p:cNvPr>
          <p:cNvCxnSpPr>
            <a:cxnSpLocks/>
          </p:cNvCxnSpPr>
          <p:nvPr/>
        </p:nvCxnSpPr>
        <p:spPr>
          <a:xfrm flipV="1">
            <a:off x="7032104" y="1996244"/>
            <a:ext cx="3744416" cy="2415735"/>
          </a:xfrm>
          <a:prstGeom prst="straightConnector1">
            <a:avLst/>
          </a:prstGeom>
          <a:ln w="57150">
            <a:solidFill>
              <a:srgbClr val="EA22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9B7EA5-54DE-4955-B88D-6C6E94F5AFB7}"/>
              </a:ext>
            </a:extLst>
          </p:cNvPr>
          <p:cNvSpPr/>
          <p:nvPr/>
        </p:nvSpPr>
        <p:spPr>
          <a:xfrm>
            <a:off x="7248128" y="2680891"/>
            <a:ext cx="1752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4.7 times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049BE76-9D02-4963-B243-9723EA2DA7C9}"/>
              </a:ext>
            </a:extLst>
          </p:cNvPr>
          <p:cNvSpPr/>
          <p:nvPr/>
        </p:nvSpPr>
        <p:spPr>
          <a:xfrm>
            <a:off x="558819" y="1996244"/>
            <a:ext cx="1211027" cy="11474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World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EDBBEDB-F263-4247-AB5A-704D5EBE1063}"/>
              </a:ext>
            </a:extLst>
          </p:cNvPr>
          <p:cNvSpPr/>
          <p:nvPr/>
        </p:nvSpPr>
        <p:spPr>
          <a:xfrm>
            <a:off x="329783" y="3261990"/>
            <a:ext cx="1669101" cy="160077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Korea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93B100B-E1C1-4700-876E-95393DB01A6F}"/>
              </a:ext>
            </a:extLst>
          </p:cNvPr>
          <p:cNvSpPr/>
          <p:nvPr/>
        </p:nvSpPr>
        <p:spPr>
          <a:xfrm>
            <a:off x="612263" y="4981023"/>
            <a:ext cx="1116783" cy="10912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China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5A4320-48A3-47D4-95F6-37054CCEAAC6}"/>
              </a:ext>
            </a:extLst>
          </p:cNvPr>
          <p:cNvSpPr txBox="1"/>
          <p:nvPr/>
        </p:nvSpPr>
        <p:spPr>
          <a:xfrm>
            <a:off x="1882609" y="2406001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15,447 millions</a:t>
            </a:r>
            <a:r>
              <a:rPr lang="ko-KR" altLang="en-US" dirty="0"/>
              <a:t> </a:t>
            </a:r>
            <a:r>
              <a:rPr lang="en-US" altLang="ko-KR" dirty="0"/>
              <a:t>X 3.1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FF1A0A-ECB0-40FB-9A57-E15B6B2816F6}"/>
              </a:ext>
            </a:extLst>
          </p:cNvPr>
          <p:cNvSpPr txBox="1"/>
          <p:nvPr/>
        </p:nvSpPr>
        <p:spPr>
          <a:xfrm>
            <a:off x="1882609" y="5437378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317 </a:t>
            </a:r>
            <a:r>
              <a:rPr lang="en-US" altLang="ko-KR" dirty="0"/>
              <a:t>millions</a:t>
            </a:r>
            <a:r>
              <a:rPr lang="ko-KR" altLang="en-US" dirty="0"/>
              <a:t> </a:t>
            </a:r>
            <a:r>
              <a:rPr lang="en-US" altLang="ko-KR" dirty="0"/>
              <a:t>X 3.3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3C2E0-7178-48E7-80CC-5291429AB3BC}"/>
              </a:ext>
            </a:extLst>
          </p:cNvPr>
          <p:cNvSpPr txBox="1"/>
          <p:nvPr/>
        </p:nvSpPr>
        <p:spPr>
          <a:xfrm>
            <a:off x="2082314" y="3770681"/>
            <a:ext cx="326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201 millions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X 4.7</a:t>
            </a:r>
            <a:endParaRPr lang="ko-KR" altLang="en-US" sz="2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251351-11BA-4349-BD31-B5F7907C94A8}"/>
              </a:ext>
            </a:extLst>
          </p:cNvPr>
          <p:cNvSpPr txBox="1"/>
          <p:nvPr/>
        </p:nvSpPr>
        <p:spPr>
          <a:xfrm>
            <a:off x="2566037" y="5939468"/>
            <a:ext cx="3347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2050 Expected Number of Dementia Patients</a:t>
            </a:r>
            <a:endParaRPr lang="ko-KR" altLang="en-US" sz="1200" dirty="0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3AB55E09-7C63-4BEE-9E27-D2F49EBCFF7D}"/>
              </a:ext>
            </a:extLst>
          </p:cNvPr>
          <p:cNvSpPr/>
          <p:nvPr/>
        </p:nvSpPr>
        <p:spPr>
          <a:xfrm>
            <a:off x="695400" y="217756"/>
            <a:ext cx="2376264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E3D1E92-3EC7-4436-8D4B-9B7107A40F4A}"/>
              </a:ext>
            </a:extLst>
          </p:cNvPr>
          <p:cNvSpPr/>
          <p:nvPr/>
        </p:nvSpPr>
        <p:spPr>
          <a:xfrm>
            <a:off x="875420" y="231889"/>
            <a:ext cx="20522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Motivation 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49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23">
            <a:extLst>
              <a:ext uri="{FF2B5EF4-FFF2-40B4-BE49-F238E27FC236}">
                <a16:creationId xmlns:a16="http://schemas.microsoft.com/office/drawing/2014/main" id="{9A89D65A-B144-4A16-9D87-DA9B7D56A4D1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2AE743-38FC-499A-BD5B-2542A68877D3}"/>
              </a:ext>
            </a:extLst>
          </p:cNvPr>
          <p:cNvSpPr txBox="1"/>
          <p:nvPr/>
        </p:nvSpPr>
        <p:spPr>
          <a:xfrm>
            <a:off x="798398" y="1286075"/>
            <a:ext cx="7382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Necessity of early diagnosis  </a:t>
            </a:r>
            <a:endParaRPr lang="ko-KR" altLang="en-US" sz="28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51E41F-C87D-4432-B266-5283E3A20B59}"/>
              </a:ext>
            </a:extLst>
          </p:cNvPr>
          <p:cNvCxnSpPr>
            <a:cxnSpLocks/>
          </p:cNvCxnSpPr>
          <p:nvPr/>
        </p:nvCxnSpPr>
        <p:spPr>
          <a:xfrm>
            <a:off x="0" y="1855712"/>
            <a:ext cx="76081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6BB06855-0039-4D83-9495-F5C47E41CA17}"/>
              </a:ext>
            </a:extLst>
          </p:cNvPr>
          <p:cNvSpPr/>
          <p:nvPr/>
        </p:nvSpPr>
        <p:spPr>
          <a:xfrm>
            <a:off x="7605909" y="1746116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A2AC6-9DB9-449D-A618-0F54E21703F9}"/>
              </a:ext>
            </a:extLst>
          </p:cNvPr>
          <p:cNvSpPr txBox="1"/>
          <p:nvPr/>
        </p:nvSpPr>
        <p:spPr>
          <a:xfrm>
            <a:off x="191344" y="6470967"/>
            <a:ext cx="5903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From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중앙치매센터</a:t>
            </a:r>
            <a:r>
              <a:rPr lang="ko-KR" altLang="en-US" sz="1600" dirty="0"/>
              <a:t> </a:t>
            </a:r>
            <a:r>
              <a:rPr lang="en-US" altLang="ko-KR" sz="1600" dirty="0"/>
              <a:t>‘</a:t>
            </a:r>
            <a:r>
              <a:rPr lang="ko-KR" altLang="en-US" sz="1600" dirty="0"/>
              <a:t>헤아림 치매 알짜정보</a:t>
            </a:r>
            <a:r>
              <a:rPr lang="en-US" altLang="ko-KR" sz="1600" dirty="0"/>
              <a:t>’, ‘</a:t>
            </a:r>
            <a:r>
              <a:rPr lang="ko-KR" altLang="en-US" sz="1600" dirty="0"/>
              <a:t>치매 가이드북＇</a:t>
            </a:r>
            <a:endParaRPr lang="en-US" altLang="ko-KR" sz="16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4913F25-28B2-4E60-88D8-7B23B91A8A3B}"/>
              </a:ext>
            </a:extLst>
          </p:cNvPr>
          <p:cNvCxnSpPr/>
          <p:nvPr/>
        </p:nvCxnSpPr>
        <p:spPr>
          <a:xfrm>
            <a:off x="0" y="6381328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D874CEC-0F9C-4A61-9842-B43413DBF3FD}"/>
              </a:ext>
            </a:extLst>
          </p:cNvPr>
          <p:cNvSpPr/>
          <p:nvPr/>
        </p:nvSpPr>
        <p:spPr>
          <a:xfrm>
            <a:off x="695400" y="217756"/>
            <a:ext cx="2376264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49A2CD-3757-41D2-A5F8-793E43626849}"/>
              </a:ext>
            </a:extLst>
          </p:cNvPr>
          <p:cNvSpPr/>
          <p:nvPr/>
        </p:nvSpPr>
        <p:spPr>
          <a:xfrm>
            <a:off x="875420" y="231889"/>
            <a:ext cx="20522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Motivation 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ED8002-B5DC-4D98-AC85-0DEC4ADE2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6" y="1911331"/>
            <a:ext cx="6869480" cy="37548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C3E218-2231-4B19-ACBC-AFFA2668A73F}"/>
              </a:ext>
            </a:extLst>
          </p:cNvPr>
          <p:cNvSpPr/>
          <p:nvPr/>
        </p:nvSpPr>
        <p:spPr>
          <a:xfrm>
            <a:off x="156676" y="2006546"/>
            <a:ext cx="718744" cy="564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인지기능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E86118-6B82-4C93-BF21-E5845D92A9B9}"/>
              </a:ext>
            </a:extLst>
          </p:cNvPr>
          <p:cNvSpPr/>
          <p:nvPr/>
        </p:nvSpPr>
        <p:spPr>
          <a:xfrm>
            <a:off x="6023992" y="5337675"/>
            <a:ext cx="1224136" cy="418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9BF93E-7BD7-412C-9A20-87ABD0B3DB97}"/>
              </a:ext>
            </a:extLst>
          </p:cNvPr>
          <p:cNvSpPr/>
          <p:nvPr/>
        </p:nvSpPr>
        <p:spPr>
          <a:xfrm>
            <a:off x="7026156" y="2708928"/>
            <a:ext cx="4614460" cy="18251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Necessary for</a:t>
            </a:r>
          </a:p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Dementia assessment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23">
            <a:extLst>
              <a:ext uri="{FF2B5EF4-FFF2-40B4-BE49-F238E27FC236}">
                <a16:creationId xmlns:a16="http://schemas.microsoft.com/office/drawing/2014/main" id="{9A89D65A-B144-4A16-9D87-DA9B7D56A4D1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2AE743-38FC-499A-BD5B-2542A68877D3}"/>
              </a:ext>
            </a:extLst>
          </p:cNvPr>
          <p:cNvSpPr txBox="1"/>
          <p:nvPr/>
        </p:nvSpPr>
        <p:spPr>
          <a:xfrm>
            <a:off x="798398" y="1286075"/>
            <a:ext cx="8650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 Existing dementia assessment test </a:t>
            </a:r>
            <a:endParaRPr lang="ko-KR" altLang="en-US" sz="28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51E41F-C87D-4432-B266-5283E3A20B59}"/>
              </a:ext>
            </a:extLst>
          </p:cNvPr>
          <p:cNvCxnSpPr>
            <a:cxnSpLocks/>
          </p:cNvCxnSpPr>
          <p:nvPr/>
        </p:nvCxnSpPr>
        <p:spPr>
          <a:xfrm>
            <a:off x="0" y="1855712"/>
            <a:ext cx="92643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6BB06855-0039-4D83-9495-F5C47E41CA17}"/>
              </a:ext>
            </a:extLst>
          </p:cNvPr>
          <p:cNvSpPr/>
          <p:nvPr/>
        </p:nvSpPr>
        <p:spPr>
          <a:xfrm>
            <a:off x="9156340" y="1639715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A2AC6-9DB9-449D-A618-0F54E21703F9}"/>
              </a:ext>
            </a:extLst>
          </p:cNvPr>
          <p:cNvSpPr txBox="1"/>
          <p:nvPr/>
        </p:nvSpPr>
        <p:spPr>
          <a:xfrm>
            <a:off x="191344" y="6470967"/>
            <a:ext cx="5903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From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중앙치매센터</a:t>
            </a:r>
            <a:r>
              <a:rPr lang="ko-KR" altLang="en-US" sz="1600" dirty="0"/>
              <a:t> </a:t>
            </a:r>
            <a:r>
              <a:rPr lang="en-US" altLang="ko-KR" sz="1600" dirty="0"/>
              <a:t>‘</a:t>
            </a:r>
            <a:r>
              <a:rPr lang="ko-KR" altLang="en-US" sz="1600" dirty="0"/>
              <a:t>헤아림 치매 알짜정보</a:t>
            </a:r>
            <a:r>
              <a:rPr lang="en-US" altLang="ko-KR" sz="1600" dirty="0"/>
              <a:t>’, ‘</a:t>
            </a:r>
            <a:r>
              <a:rPr lang="ko-KR" altLang="en-US" sz="1600" dirty="0"/>
              <a:t>치매 가이드북＇</a:t>
            </a:r>
            <a:endParaRPr lang="en-US" altLang="ko-KR" sz="16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4913F25-28B2-4E60-88D8-7B23B91A8A3B}"/>
              </a:ext>
            </a:extLst>
          </p:cNvPr>
          <p:cNvCxnSpPr/>
          <p:nvPr/>
        </p:nvCxnSpPr>
        <p:spPr>
          <a:xfrm>
            <a:off x="0" y="6381328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D874CEC-0F9C-4A61-9842-B43413DBF3FD}"/>
              </a:ext>
            </a:extLst>
          </p:cNvPr>
          <p:cNvSpPr/>
          <p:nvPr/>
        </p:nvSpPr>
        <p:spPr>
          <a:xfrm>
            <a:off x="695400" y="217756"/>
            <a:ext cx="2376264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49A2CD-3757-41D2-A5F8-793E43626849}"/>
              </a:ext>
            </a:extLst>
          </p:cNvPr>
          <p:cNvSpPr/>
          <p:nvPr/>
        </p:nvSpPr>
        <p:spPr>
          <a:xfrm>
            <a:off x="875420" y="231889"/>
            <a:ext cx="20522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Motivation 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38CFAAE-A76C-455C-B59C-1744F832BE16}"/>
              </a:ext>
            </a:extLst>
          </p:cNvPr>
          <p:cNvSpPr/>
          <p:nvPr/>
        </p:nvSpPr>
        <p:spPr>
          <a:xfrm>
            <a:off x="3203616" y="2032226"/>
            <a:ext cx="3391220" cy="2970055"/>
          </a:xfrm>
          <a:prstGeom prst="ellipse">
            <a:avLst/>
          </a:prstGeom>
          <a:solidFill>
            <a:schemeClr val="tx2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Abadi" panose="020B0604020104020204" pitchFamily="34" charset="0"/>
              </a:rPr>
              <a:t>K-MMSE</a:t>
            </a:r>
            <a:endParaRPr lang="ko-KR" altLang="en-US" sz="40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4BC3D1A-403E-49FB-8259-D4969365B6D1}"/>
              </a:ext>
            </a:extLst>
          </p:cNvPr>
          <p:cNvSpPr/>
          <p:nvPr/>
        </p:nvSpPr>
        <p:spPr>
          <a:xfrm>
            <a:off x="6018311" y="2008530"/>
            <a:ext cx="3391220" cy="2970055"/>
          </a:xfrm>
          <a:prstGeom prst="ellipse">
            <a:avLst/>
          </a:prstGeom>
          <a:solidFill>
            <a:schemeClr val="tx2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Abadi" panose="020B0604020104020204" pitchFamily="34" charset="0"/>
              </a:rPr>
              <a:t>MMSE</a:t>
            </a:r>
            <a:endParaRPr lang="ko-KR" altLang="en-US" sz="40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F69070D-CBB8-422E-8218-18032FB529E6}"/>
              </a:ext>
            </a:extLst>
          </p:cNvPr>
          <p:cNvSpPr/>
          <p:nvPr/>
        </p:nvSpPr>
        <p:spPr>
          <a:xfrm>
            <a:off x="8179012" y="3169784"/>
            <a:ext cx="3391220" cy="2970054"/>
          </a:xfrm>
          <a:prstGeom prst="ellipse">
            <a:avLst/>
          </a:prstGeom>
          <a:solidFill>
            <a:schemeClr val="tx2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Abadi" panose="020B0604020104020204" pitchFamily="34" charset="0"/>
              </a:rPr>
              <a:t>CDR</a:t>
            </a:r>
            <a:endParaRPr lang="ko-KR" altLang="en-US" sz="40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C04A2D1-EC62-49CB-8E71-B1107F65AB4F}"/>
              </a:ext>
            </a:extLst>
          </p:cNvPr>
          <p:cNvSpPr/>
          <p:nvPr/>
        </p:nvSpPr>
        <p:spPr>
          <a:xfrm>
            <a:off x="1179607" y="3204064"/>
            <a:ext cx="3391220" cy="2971916"/>
          </a:xfrm>
          <a:prstGeom prst="ellipse">
            <a:avLst/>
          </a:prstGeom>
          <a:solidFill>
            <a:schemeClr val="tx2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Abadi" panose="020B0604020104020204" pitchFamily="34" charset="0"/>
              </a:rPr>
              <a:t>CREAD-K</a:t>
            </a:r>
            <a:endParaRPr lang="ko-KR" altLang="en-US" sz="40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19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23">
            <a:extLst>
              <a:ext uri="{FF2B5EF4-FFF2-40B4-BE49-F238E27FC236}">
                <a16:creationId xmlns:a16="http://schemas.microsoft.com/office/drawing/2014/main" id="{9A89D65A-B144-4A16-9D87-DA9B7D56A4D1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7997E1C-DC24-47DB-9F79-2BF2E65AE158}"/>
              </a:ext>
            </a:extLst>
          </p:cNvPr>
          <p:cNvCxnSpPr/>
          <p:nvPr/>
        </p:nvCxnSpPr>
        <p:spPr>
          <a:xfrm>
            <a:off x="0" y="6597352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68B95857-FA58-4D5A-8418-0BDE4A6F99C6}"/>
              </a:ext>
            </a:extLst>
          </p:cNvPr>
          <p:cNvSpPr/>
          <p:nvPr/>
        </p:nvSpPr>
        <p:spPr>
          <a:xfrm>
            <a:off x="5807968" y="4635801"/>
            <a:ext cx="301260" cy="81867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E79E07-52EC-49F5-BC49-1508CCDF6A6A}"/>
              </a:ext>
            </a:extLst>
          </p:cNvPr>
          <p:cNvSpPr/>
          <p:nvPr/>
        </p:nvSpPr>
        <p:spPr>
          <a:xfrm>
            <a:off x="1107225" y="5723200"/>
            <a:ext cx="9922220" cy="502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A6F"/>
                </a:highlight>
                <a:latin typeface="Arial Rounded MT Bold" panose="020F0704030504030204" pitchFamily="34" charset="0"/>
                <a:cs typeface="Calibri" pitchFamily="34" charset="0"/>
              </a:rPr>
              <a:t>Automated, optimized mobile assessment </a:t>
            </a:r>
            <a:b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A6F"/>
                </a:highlight>
                <a:latin typeface="Arial Rounded MT Bold" panose="020F0704030504030204" pitchFamily="34" charset="0"/>
                <a:cs typeface="Calibri" pitchFamily="34" charset="0"/>
              </a:rPr>
            </a:b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cs typeface="Calibri" pitchFamily="34" charset="0"/>
              </a:rPr>
              <a:t>of dementia assessment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A6F"/>
              </a:highlight>
              <a:latin typeface="Arial Rounded MT Bold" panose="020F0704030504030204" pitchFamily="34" charset="0"/>
              <a:cs typeface="Calibri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5F62F1-0832-49F4-97CA-F3494E7A24D4}"/>
              </a:ext>
            </a:extLst>
          </p:cNvPr>
          <p:cNvSpPr/>
          <p:nvPr/>
        </p:nvSpPr>
        <p:spPr>
          <a:xfrm>
            <a:off x="695400" y="1988840"/>
            <a:ext cx="10801200" cy="273630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956B5D-9689-4C63-98C8-6F5BFCFB8ED9}"/>
              </a:ext>
            </a:extLst>
          </p:cNvPr>
          <p:cNvSpPr/>
          <p:nvPr/>
        </p:nvSpPr>
        <p:spPr>
          <a:xfrm>
            <a:off x="3963743" y="2109136"/>
            <a:ext cx="4254157" cy="1529584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CCC2E-E140-4A74-A091-E16B9BAA0449}"/>
              </a:ext>
            </a:extLst>
          </p:cNvPr>
          <p:cNvSpPr txBox="1"/>
          <p:nvPr/>
        </p:nvSpPr>
        <p:spPr>
          <a:xfrm>
            <a:off x="119336" y="1286075"/>
            <a:ext cx="765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 Limit of Dementia Assessment Tests</a:t>
            </a:r>
            <a:endParaRPr lang="ko-KR" altLang="en-US" sz="24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343C237-3FE7-4CC7-87EC-B50C921046D1}"/>
              </a:ext>
            </a:extLst>
          </p:cNvPr>
          <p:cNvCxnSpPr>
            <a:cxnSpLocks/>
          </p:cNvCxnSpPr>
          <p:nvPr/>
        </p:nvCxnSpPr>
        <p:spPr>
          <a:xfrm>
            <a:off x="0" y="1855712"/>
            <a:ext cx="893296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79FDEB-6BC3-44C2-83AC-986A5BFB60E6}"/>
              </a:ext>
            </a:extLst>
          </p:cNvPr>
          <p:cNvSpPr/>
          <p:nvPr/>
        </p:nvSpPr>
        <p:spPr>
          <a:xfrm>
            <a:off x="954944" y="3090181"/>
            <a:ext cx="3841534" cy="1529584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73B79D-2096-4D8B-BA1A-95119E6DC999}"/>
              </a:ext>
            </a:extLst>
          </p:cNvPr>
          <p:cNvSpPr/>
          <p:nvPr/>
        </p:nvSpPr>
        <p:spPr>
          <a:xfrm>
            <a:off x="8824955" y="1639715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플레이북">
            <a:extLst>
              <a:ext uri="{FF2B5EF4-FFF2-40B4-BE49-F238E27FC236}">
                <a16:creationId xmlns:a16="http://schemas.microsoft.com/office/drawing/2014/main" id="{748E164F-E9F5-4A6C-B216-65E447F28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6310" y="3306237"/>
            <a:ext cx="698376" cy="69837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604C1A-AB65-4E4A-9F20-E8988241DF35}"/>
              </a:ext>
            </a:extLst>
          </p:cNvPr>
          <p:cNvSpPr/>
          <p:nvPr/>
        </p:nvSpPr>
        <p:spPr>
          <a:xfrm>
            <a:off x="7652194" y="3090181"/>
            <a:ext cx="3574505" cy="1529584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C43E9F-216E-4FFB-9080-7718C85EAB24}"/>
              </a:ext>
            </a:extLst>
          </p:cNvPr>
          <p:cNvSpPr/>
          <p:nvPr/>
        </p:nvSpPr>
        <p:spPr>
          <a:xfrm>
            <a:off x="913538" y="3979147"/>
            <a:ext cx="40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u="sng" dirty="0" err="1">
                <a:solidFill>
                  <a:srgbClr val="FF0000"/>
                </a:solidFill>
              </a:rPr>
              <a:t>Complex</a:t>
            </a:r>
            <a:r>
              <a:rPr lang="ko-KR" altLang="en-US" dirty="0"/>
              <a:t> and </a:t>
            </a:r>
            <a:r>
              <a:rPr lang="en-US" altLang="ko-KR" b="1" dirty="0"/>
              <a:t>Non-u</a:t>
            </a:r>
            <a:r>
              <a:rPr lang="ko-KR" altLang="en-US" b="1" dirty="0" err="1"/>
              <a:t>niform</a:t>
            </a:r>
            <a:r>
              <a:rPr lang="ko-KR" altLang="en-US" b="1" dirty="0"/>
              <a:t> </a:t>
            </a:r>
            <a:r>
              <a:rPr lang="en-US" altLang="ko-KR" b="1" dirty="0"/>
              <a:t>c</a:t>
            </a:r>
            <a:r>
              <a:rPr lang="ko-KR" altLang="en-US" b="1" dirty="0" err="1"/>
              <a:t>riteria</a:t>
            </a:r>
            <a:r>
              <a:rPr lang="ko-KR" altLang="en-US" b="1" dirty="0"/>
              <a:t> </a:t>
            </a:r>
          </a:p>
        </p:txBody>
      </p:sp>
      <p:pic>
        <p:nvPicPr>
          <p:cNvPr id="19" name="그래픽 18" descr="프레젠테이션 체크리스트">
            <a:extLst>
              <a:ext uri="{FF2B5EF4-FFF2-40B4-BE49-F238E27FC236}">
                <a16:creationId xmlns:a16="http://schemas.microsoft.com/office/drawing/2014/main" id="{18BF24EE-246E-4BB9-8E1E-72E8D37C6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0823" y="2175781"/>
            <a:ext cx="914400" cy="9144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568B48-8A10-4887-A245-EE6B54D97254}"/>
              </a:ext>
            </a:extLst>
          </p:cNvPr>
          <p:cNvSpPr/>
          <p:nvPr/>
        </p:nvSpPr>
        <p:spPr>
          <a:xfrm>
            <a:off x="4398198" y="2985131"/>
            <a:ext cx="3313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Each </a:t>
            </a:r>
            <a:r>
              <a:rPr lang="en-US" altLang="ko-KR" b="1" u="sng" dirty="0">
                <a:solidFill>
                  <a:srgbClr val="FF0000"/>
                </a:solidFill>
              </a:rPr>
              <a:t>d</a:t>
            </a:r>
            <a:r>
              <a:rPr lang="ko-KR" altLang="en-US" b="1" u="sng" dirty="0" err="1">
                <a:solidFill>
                  <a:srgbClr val="FF0000"/>
                </a:solidFill>
              </a:rPr>
              <a:t>ifferent</a:t>
            </a:r>
            <a:r>
              <a:rPr lang="ko-KR" altLang="en-US" b="1" u="sng" dirty="0">
                <a:solidFill>
                  <a:srgbClr val="FF0000"/>
                </a:solidFill>
              </a:rPr>
              <a:t> </a:t>
            </a:r>
            <a:r>
              <a:rPr lang="en-US" altLang="ko-KR" b="1" dirty="0"/>
              <a:t>pros</a:t>
            </a:r>
            <a:r>
              <a:rPr lang="ko-KR" altLang="en-US" b="1" dirty="0"/>
              <a:t> </a:t>
            </a:r>
            <a:r>
              <a:rPr lang="en-US" altLang="ko-KR" b="1" dirty="0"/>
              <a:t>and</a:t>
            </a:r>
            <a:r>
              <a:rPr lang="ko-KR" altLang="en-US" b="1" dirty="0"/>
              <a:t> </a:t>
            </a:r>
            <a:r>
              <a:rPr lang="en-US" altLang="ko-KR" b="1" dirty="0"/>
              <a:t>cost</a:t>
            </a:r>
            <a:endParaRPr lang="ko-KR" altLang="en-US" b="1" dirty="0"/>
          </a:p>
        </p:txBody>
      </p:sp>
      <p:pic>
        <p:nvPicPr>
          <p:cNvPr id="22" name="그래픽 21" descr="소셜 네트워크">
            <a:extLst>
              <a:ext uri="{FF2B5EF4-FFF2-40B4-BE49-F238E27FC236}">
                <a16:creationId xmlns:a16="http://schemas.microsoft.com/office/drawing/2014/main" id="{054FF751-6F5B-4199-8F11-9B887F125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2142" y="3222766"/>
            <a:ext cx="914400" cy="9144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3176AE-69F8-4071-82AD-368F2926C653}"/>
              </a:ext>
            </a:extLst>
          </p:cNvPr>
          <p:cNvSpPr/>
          <p:nvPr/>
        </p:nvSpPr>
        <p:spPr>
          <a:xfrm>
            <a:off x="8057016" y="4067189"/>
            <a:ext cx="2764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/>
              <a:t>Accessibility</a:t>
            </a:r>
            <a:r>
              <a:rPr lang="ko-KR" altLang="en-US" b="1" dirty="0"/>
              <a:t> of </a:t>
            </a:r>
            <a:r>
              <a:rPr lang="ko-KR" altLang="en-US" b="1" u="sng" dirty="0" err="1">
                <a:solidFill>
                  <a:srgbClr val="FF0000"/>
                </a:solidFill>
              </a:rPr>
              <a:t>difficult</a:t>
            </a:r>
            <a:endParaRPr lang="ko-KR" altLang="en-US" u="sng" dirty="0">
              <a:solidFill>
                <a:srgbClr val="FF0000"/>
              </a:solidFill>
            </a:endParaRP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D00D80B3-C186-4C22-A03C-8F077FE8EF4E}"/>
              </a:ext>
            </a:extLst>
          </p:cNvPr>
          <p:cNvSpPr/>
          <p:nvPr/>
        </p:nvSpPr>
        <p:spPr>
          <a:xfrm>
            <a:off x="695400" y="217756"/>
            <a:ext cx="2376264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3BF87F-B3B6-406E-B1A7-5177EB15BB96}"/>
              </a:ext>
            </a:extLst>
          </p:cNvPr>
          <p:cNvSpPr/>
          <p:nvPr/>
        </p:nvSpPr>
        <p:spPr>
          <a:xfrm>
            <a:off x="875420" y="231889"/>
            <a:ext cx="20522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Motivation 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0097723-E870-4703-9D6A-E22904C86EF8}"/>
              </a:ext>
            </a:extLst>
          </p:cNvPr>
          <p:cNvGrpSpPr/>
          <p:nvPr/>
        </p:nvGrpSpPr>
        <p:grpSpPr>
          <a:xfrm>
            <a:off x="8982245" y="3387410"/>
            <a:ext cx="914400" cy="617203"/>
            <a:chOff x="9812354" y="966607"/>
            <a:chExt cx="1108182" cy="889105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08FE6B5-ED71-4354-BC4C-F920A55654F5}"/>
                </a:ext>
              </a:extLst>
            </p:cNvPr>
            <p:cNvCxnSpPr/>
            <p:nvPr/>
          </p:nvCxnSpPr>
          <p:spPr>
            <a:xfrm flipV="1">
              <a:off x="9840416" y="980728"/>
              <a:ext cx="1080120" cy="87498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AA3AA1B-19E4-4A19-8504-85EFAF2A12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12354" y="966607"/>
              <a:ext cx="1080120" cy="87498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11C23F2-DF45-4AFD-B2FD-09F209F0DF31}"/>
              </a:ext>
            </a:extLst>
          </p:cNvPr>
          <p:cNvGrpSpPr/>
          <p:nvPr/>
        </p:nvGrpSpPr>
        <p:grpSpPr>
          <a:xfrm>
            <a:off x="1101730" y="4986253"/>
            <a:ext cx="576064" cy="481400"/>
            <a:chOff x="6488678" y="978201"/>
            <a:chExt cx="576064" cy="48140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ED89843-A69A-4350-8D97-3152FA0DE115}"/>
                </a:ext>
              </a:extLst>
            </p:cNvPr>
            <p:cNvCxnSpPr>
              <a:cxnSpLocks/>
            </p:cNvCxnSpPr>
            <p:nvPr/>
          </p:nvCxnSpPr>
          <p:spPr>
            <a:xfrm>
              <a:off x="6488678" y="1452086"/>
              <a:ext cx="297033" cy="751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0FDAD7B-1DB3-465D-A779-2A32E56122C4}"/>
                </a:ext>
              </a:extLst>
            </p:cNvPr>
            <p:cNvCxnSpPr>
              <a:cxnSpLocks/>
            </p:cNvCxnSpPr>
            <p:nvPr/>
          </p:nvCxnSpPr>
          <p:spPr>
            <a:xfrm>
              <a:off x="6678110" y="1145207"/>
              <a:ext cx="182440" cy="1670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5D1641D-EF8D-49EA-9AD4-2B720BF5713C}"/>
                </a:ext>
              </a:extLst>
            </p:cNvPr>
            <p:cNvCxnSpPr>
              <a:cxnSpLocks/>
            </p:cNvCxnSpPr>
            <p:nvPr/>
          </p:nvCxnSpPr>
          <p:spPr>
            <a:xfrm>
              <a:off x="7064742" y="978201"/>
              <a:ext cx="0" cy="2622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73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23">
            <a:extLst>
              <a:ext uri="{FF2B5EF4-FFF2-40B4-BE49-F238E27FC236}">
                <a16:creationId xmlns:a16="http://schemas.microsoft.com/office/drawing/2014/main" id="{9A89D65A-B144-4A16-9D87-DA9B7D56A4D1}"/>
              </a:ext>
            </a:extLst>
          </p:cNvPr>
          <p:cNvCxnSpPr>
            <a:cxnSpLocks/>
          </p:cNvCxnSpPr>
          <p:nvPr/>
        </p:nvCxnSpPr>
        <p:spPr>
          <a:xfrm flipH="1">
            <a:off x="695400" y="723537"/>
            <a:ext cx="11496600" cy="0"/>
          </a:xfrm>
          <a:prstGeom prst="line">
            <a:avLst/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9A2AC6-9DB9-449D-A618-0F54E21703F9}"/>
              </a:ext>
            </a:extLst>
          </p:cNvPr>
          <p:cNvSpPr txBox="1"/>
          <p:nvPr/>
        </p:nvSpPr>
        <p:spPr>
          <a:xfrm>
            <a:off x="191344" y="6470967"/>
            <a:ext cx="5903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From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중앙치매센터</a:t>
            </a:r>
            <a:r>
              <a:rPr lang="ko-KR" altLang="en-US" sz="1600" dirty="0"/>
              <a:t> </a:t>
            </a:r>
            <a:r>
              <a:rPr lang="en-US" altLang="ko-KR" sz="1600" dirty="0"/>
              <a:t>‘</a:t>
            </a:r>
            <a:r>
              <a:rPr lang="ko-KR" altLang="en-US" sz="1600" dirty="0"/>
              <a:t>헤아림 치매 알짜정보</a:t>
            </a:r>
            <a:r>
              <a:rPr lang="en-US" altLang="ko-KR" sz="1600" dirty="0"/>
              <a:t>’, ‘</a:t>
            </a:r>
            <a:r>
              <a:rPr lang="ko-KR" altLang="en-US" sz="1600" dirty="0"/>
              <a:t>치매 가이드북＇</a:t>
            </a:r>
            <a:endParaRPr lang="en-US" altLang="ko-KR" sz="16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4913F25-28B2-4E60-88D8-7B23B91A8A3B}"/>
              </a:ext>
            </a:extLst>
          </p:cNvPr>
          <p:cNvCxnSpPr/>
          <p:nvPr/>
        </p:nvCxnSpPr>
        <p:spPr>
          <a:xfrm>
            <a:off x="0" y="6381328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AD874CEC-0F9C-4A61-9842-B43413DBF3FD}"/>
              </a:ext>
            </a:extLst>
          </p:cNvPr>
          <p:cNvSpPr/>
          <p:nvPr/>
        </p:nvSpPr>
        <p:spPr>
          <a:xfrm>
            <a:off x="695400" y="217756"/>
            <a:ext cx="2376264" cy="532322"/>
          </a:xfrm>
          <a:prstGeom prst="parallelogram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>
              <a:solidFill>
                <a:srgbClr val="A8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49A2CD-3757-41D2-A5F8-793E43626849}"/>
              </a:ext>
            </a:extLst>
          </p:cNvPr>
          <p:cNvSpPr/>
          <p:nvPr/>
        </p:nvSpPr>
        <p:spPr>
          <a:xfrm>
            <a:off x="875420" y="231889"/>
            <a:ext cx="20522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Motivation </a:t>
            </a:r>
            <a:endParaRPr lang="ko-KR" altLang="en-US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FC7D687-EA34-4B3D-A1EB-C396F445F7E8}"/>
              </a:ext>
            </a:extLst>
          </p:cNvPr>
          <p:cNvSpPr/>
          <p:nvPr/>
        </p:nvSpPr>
        <p:spPr>
          <a:xfrm>
            <a:off x="3203616" y="2032226"/>
            <a:ext cx="3391220" cy="2970055"/>
          </a:xfrm>
          <a:prstGeom prst="ellipse">
            <a:avLst/>
          </a:prstGeom>
          <a:solidFill>
            <a:schemeClr val="tx2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Abadi" panose="020B0604020104020204" pitchFamily="34" charset="0"/>
              </a:rPr>
              <a:t>K-MMSE</a:t>
            </a:r>
            <a:endParaRPr lang="ko-KR" altLang="en-US" sz="40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99BF93E-7BD7-412C-9A20-87ABD0B3DB97}"/>
              </a:ext>
            </a:extLst>
          </p:cNvPr>
          <p:cNvSpPr/>
          <p:nvPr/>
        </p:nvSpPr>
        <p:spPr>
          <a:xfrm>
            <a:off x="6018311" y="2008530"/>
            <a:ext cx="3391220" cy="2970055"/>
          </a:xfrm>
          <a:prstGeom prst="ellipse">
            <a:avLst/>
          </a:prstGeom>
          <a:solidFill>
            <a:schemeClr val="tx2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Abadi" panose="020B0604020104020204" pitchFamily="34" charset="0"/>
              </a:rPr>
              <a:t>MMSE</a:t>
            </a:r>
            <a:endParaRPr lang="ko-KR" altLang="en-US" sz="40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4E2B1A6-C4CE-42FB-A1E9-376688872ADB}"/>
              </a:ext>
            </a:extLst>
          </p:cNvPr>
          <p:cNvSpPr/>
          <p:nvPr/>
        </p:nvSpPr>
        <p:spPr>
          <a:xfrm>
            <a:off x="8179012" y="3169784"/>
            <a:ext cx="3391220" cy="2970054"/>
          </a:xfrm>
          <a:prstGeom prst="ellipse">
            <a:avLst/>
          </a:prstGeom>
          <a:solidFill>
            <a:schemeClr val="tx2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Abadi" panose="020B0604020104020204" pitchFamily="34" charset="0"/>
              </a:rPr>
              <a:t>CDR</a:t>
            </a:r>
            <a:endParaRPr lang="ko-KR" altLang="en-US" sz="40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88908C7-F014-47EF-AE1C-6C6D761E59D1}"/>
              </a:ext>
            </a:extLst>
          </p:cNvPr>
          <p:cNvSpPr/>
          <p:nvPr/>
        </p:nvSpPr>
        <p:spPr>
          <a:xfrm>
            <a:off x="1179607" y="3204064"/>
            <a:ext cx="3391220" cy="2971916"/>
          </a:xfrm>
          <a:prstGeom prst="ellipse">
            <a:avLst/>
          </a:prstGeom>
          <a:solidFill>
            <a:schemeClr val="tx2">
              <a:lumMod val="40000"/>
              <a:lumOff val="60000"/>
              <a:alpha val="5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latin typeface="Abadi" panose="020B0604020104020204" pitchFamily="34" charset="0"/>
              </a:rPr>
              <a:t>CREAD-K</a:t>
            </a:r>
            <a:endParaRPr lang="ko-KR" altLang="en-US" sz="4000" b="1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DAF59F7-57EB-40D2-90EF-99D0D20A9716}"/>
              </a:ext>
            </a:extLst>
          </p:cNvPr>
          <p:cNvSpPr/>
          <p:nvPr/>
        </p:nvSpPr>
        <p:spPr>
          <a:xfrm>
            <a:off x="3413949" y="2773477"/>
            <a:ext cx="2960970" cy="14401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설명선: 굽은 선 1">
            <a:extLst>
              <a:ext uri="{FF2B5EF4-FFF2-40B4-BE49-F238E27FC236}">
                <a16:creationId xmlns:a16="http://schemas.microsoft.com/office/drawing/2014/main" id="{D3750EDD-2C98-4CFB-B339-1D1AF36398D6}"/>
              </a:ext>
            </a:extLst>
          </p:cNvPr>
          <p:cNvSpPr/>
          <p:nvPr/>
        </p:nvSpPr>
        <p:spPr>
          <a:xfrm>
            <a:off x="5622807" y="4694303"/>
            <a:ext cx="3104763" cy="144016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2242"/>
              <a:gd name="adj6" fmla="val -4653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badi" panose="020B0604020104020204" pitchFamily="34" charset="0"/>
              </a:rPr>
              <a:t>Dementia accuracy</a:t>
            </a:r>
          </a:p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Abadi" panose="020B0604020104020204" pitchFamily="34" charset="0"/>
              </a:rPr>
              <a:t>90%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6935B5-8D1E-4E23-8687-0E6B7BF660BC}"/>
              </a:ext>
            </a:extLst>
          </p:cNvPr>
          <p:cNvSpPr txBox="1"/>
          <p:nvPr/>
        </p:nvSpPr>
        <p:spPr>
          <a:xfrm>
            <a:off x="798398" y="1286075"/>
            <a:ext cx="8650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6. Existing dementia assessment test </a:t>
            </a:r>
            <a:endParaRPr lang="ko-KR" altLang="en-US" sz="2800" dirty="0">
              <a:solidFill>
                <a:schemeClr val="accent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3B2D205-BB7E-4EF3-AC0B-B184473795C0}"/>
              </a:ext>
            </a:extLst>
          </p:cNvPr>
          <p:cNvCxnSpPr>
            <a:cxnSpLocks/>
          </p:cNvCxnSpPr>
          <p:nvPr/>
        </p:nvCxnSpPr>
        <p:spPr>
          <a:xfrm>
            <a:off x="0" y="1855712"/>
            <a:ext cx="926435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83A5BFA8-AE16-47A6-8ACD-F48DD533409A}"/>
              </a:ext>
            </a:extLst>
          </p:cNvPr>
          <p:cNvSpPr/>
          <p:nvPr/>
        </p:nvSpPr>
        <p:spPr>
          <a:xfrm>
            <a:off x="9156340" y="1639715"/>
            <a:ext cx="216024" cy="21599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7C3B9-952A-4363-A554-F6D94BC48C4E}"/>
              </a:ext>
            </a:extLst>
          </p:cNvPr>
          <p:cNvSpPr txBox="1"/>
          <p:nvPr/>
        </p:nvSpPr>
        <p:spPr>
          <a:xfrm>
            <a:off x="3679307" y="2114459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  <a:latin typeface="Abadi" panose="020B0604020104020204" pitchFamily="34" charset="0"/>
              </a:rPr>
              <a:t>This</a:t>
            </a:r>
            <a:r>
              <a:rPr lang="ko-KR" altLang="en-US" sz="24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US" altLang="ko-KR" sz="2400" b="1" dirty="0">
                <a:solidFill>
                  <a:schemeClr val="tx2"/>
                </a:solidFill>
                <a:latin typeface="Abadi" panose="020B0604020104020204" pitchFamily="34" charset="0"/>
              </a:rPr>
              <a:t>is</a:t>
            </a:r>
            <a:r>
              <a:rPr lang="ko-KR" altLang="en-US" sz="24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US" altLang="ko-KR" sz="2400" b="1" dirty="0">
                <a:solidFill>
                  <a:schemeClr val="tx2"/>
                </a:solidFill>
                <a:latin typeface="Abadi" panose="020B0604020104020204" pitchFamily="34" charset="0"/>
              </a:rPr>
              <a:t>standard!!</a:t>
            </a:r>
            <a:endParaRPr lang="ko-KR" altLang="en-US" sz="2400" b="1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0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3" grpId="0" animBg="1"/>
      <p:bldP spid="3" grpId="0" animBg="1"/>
      <p:bldP spid="2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2D0BC90-E88C-4042-B446-9AB2C03A9DE4}"/>
              </a:ext>
            </a:extLst>
          </p:cNvPr>
          <p:cNvSpPr/>
          <p:nvPr/>
        </p:nvSpPr>
        <p:spPr>
          <a:xfrm>
            <a:off x="3215680" y="2771410"/>
            <a:ext cx="6048672" cy="965977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直接连接符 7"/>
          <p:cNvSpPr>
            <a:spLocks noChangeShapeType="1"/>
          </p:cNvSpPr>
          <p:nvPr/>
        </p:nvSpPr>
        <p:spPr bwMode="auto">
          <a:xfrm>
            <a:off x="3215680" y="3737393"/>
            <a:ext cx="604867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zh-CN" altLang="en-US" sz="2400" kern="0">
              <a:solidFill>
                <a:sysClr val="windowText" lastClr="000000"/>
              </a:solidFill>
            </a:endParaRPr>
          </a:p>
        </p:txBody>
      </p:sp>
      <p:sp>
        <p:nvSpPr>
          <p:cNvPr id="21" name="直接连接符 10"/>
          <p:cNvSpPr>
            <a:spLocks noChangeShapeType="1"/>
          </p:cNvSpPr>
          <p:nvPr/>
        </p:nvSpPr>
        <p:spPr bwMode="auto">
          <a:xfrm>
            <a:off x="3215680" y="2771409"/>
            <a:ext cx="604867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latinLnBrk="0">
              <a:defRPr/>
            </a:pPr>
            <a:endParaRPr lang="zh-CN" alt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61817" y="2896966"/>
            <a:ext cx="680399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4400" b="1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휴먼둥근헤드라인" panose="02030504000101010101" pitchFamily="18" charset="-127"/>
                <a:cs typeface="Calibri" pitchFamily="34" charset="0"/>
              </a:rPr>
              <a:t>Contents</a:t>
            </a:r>
            <a:endParaRPr lang="zh-CN" altLang="en-US" sz="4400" b="1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latin typeface="휴먼둥근헤드라인" panose="02030504000101010101" pitchFamily="18" charset="-127"/>
              <a:cs typeface="Calibri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B123DC-8432-489D-A9F4-16E242477D6A}"/>
              </a:ext>
            </a:extLst>
          </p:cNvPr>
          <p:cNvSpPr/>
          <p:nvPr/>
        </p:nvSpPr>
        <p:spPr>
          <a:xfrm>
            <a:off x="0" y="58316"/>
            <a:ext cx="12192000" cy="6741368"/>
          </a:xfrm>
          <a:prstGeom prst="rect">
            <a:avLst/>
          </a:prstGeom>
          <a:noFill/>
          <a:ln w="190500">
            <a:solidFill>
              <a:schemeClr val="accent2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0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6610</TotalTime>
  <Words>1129</Words>
  <Application>Microsoft Office PowerPoint</Application>
  <PresentationFormat>와이드스크린</PresentationFormat>
  <Paragraphs>254</Paragraphs>
  <Slides>29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휴먼둥근헤드라인</vt:lpstr>
      <vt:lpstr>Arial</vt:lpstr>
      <vt:lpstr>Arial Rounded MT Bold</vt:lpstr>
      <vt:lpstr>Calibri</vt:lpstr>
      <vt:lpstr>Tahoma</vt:lpstr>
      <vt:lpstr>맑은 고딕</vt:lpstr>
      <vt:lpstr>Abadi</vt:lpstr>
      <vt:lpstr>Wingdings</vt:lpstr>
      <vt:lpstr>Aharoni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김지현</dc:creator>
  <cp:lastModifiedBy> </cp:lastModifiedBy>
  <cp:revision>533</cp:revision>
  <dcterms:created xsi:type="dcterms:W3CDTF">2016-10-07T08:07:07Z</dcterms:created>
  <dcterms:modified xsi:type="dcterms:W3CDTF">2019-12-15T14:17:26Z</dcterms:modified>
</cp:coreProperties>
</file>